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9" r:id="rId8"/>
    <p:sldId id="291" r:id="rId9"/>
    <p:sldId id="310" r:id="rId10"/>
    <p:sldId id="293" r:id="rId11"/>
    <p:sldId id="294" r:id="rId12"/>
    <p:sldId id="295" r:id="rId13"/>
    <p:sldId id="302" r:id="rId14"/>
    <p:sldId id="305" r:id="rId15"/>
    <p:sldId id="290" r:id="rId16"/>
    <p:sldId id="292" r:id="rId17"/>
    <p:sldId id="299" r:id="rId18"/>
    <p:sldId id="298" r:id="rId19"/>
    <p:sldId id="301" r:id="rId20"/>
    <p:sldId id="300" r:id="rId21"/>
    <p:sldId id="262" r:id="rId22"/>
    <p:sldId id="306" r:id="rId23"/>
    <p:sldId id="309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8" y="22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2E14-4FC1-4393-8404-284ABC86C12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393D-C28C-4C01-8208-9419A572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4Fk3VNZqs" TargetMode="External"/><Relationship Id="rId2" Type="http://schemas.openxmlformats.org/officeDocument/2006/relationships/hyperlink" Target="https://www.youtube.com/watch?v=OzkcB1lkgG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kcB1lkgGU" TargetMode="External"/><Relationship Id="rId2" Type="http://schemas.openxmlformats.org/officeDocument/2006/relationships/hyperlink" Target="https://2024.gypt.org/refkit/references/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perphysics.phy-astr.gsu.edu/hbase/quantum/sodzee.html#c2" TargetMode="External"/><Relationship Id="rId5" Type="http://schemas.openxmlformats.org/officeDocument/2006/relationships/hyperlink" Target="https://www.youtube.com/watch?v=g9Lw2oV7nSc" TargetMode="External"/><Relationship Id="rId4" Type="http://schemas.openxmlformats.org/officeDocument/2006/relationships/hyperlink" Target="https://www.youtube.com/watch?v=iyBjPiRlxzg&amp;t=46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g9Lw2oV7nSc?si=xvdhYkNEM2mq-ObR&amp;t=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740939"/>
            <a:ext cx="9144000" cy="2387600"/>
          </a:xfrm>
        </p:spPr>
        <p:txBody>
          <a:bodyPr/>
          <a:lstStyle/>
          <a:p>
            <a:r>
              <a:rPr lang="en-US" dirty="0" smtClean="0"/>
              <a:t>17 </a:t>
            </a:r>
            <a:r>
              <a:rPr lang="sk-SK" dirty="0" smtClean="0"/>
              <a:t>Kvantový stmievač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219" y="2247692"/>
            <a:ext cx="9144000" cy="1655762"/>
          </a:xfrm>
        </p:spPr>
        <p:txBody>
          <a:bodyPr/>
          <a:lstStyle/>
          <a:p>
            <a:r>
              <a:rPr lang="sk-SK" dirty="0" err="1"/>
              <a:t>Ú</a:t>
            </a:r>
            <a:r>
              <a:rPr lang="en-US" dirty="0" err="1" smtClean="0"/>
              <a:t>vodn</a:t>
            </a:r>
            <a:r>
              <a:rPr lang="sk-SK" dirty="0" smtClean="0"/>
              <a:t>é sústredenie k TMF 2024</a:t>
            </a:r>
          </a:p>
          <a:p>
            <a:r>
              <a:rPr lang="sk-SK" dirty="0" smtClean="0"/>
              <a:t>Natália Ružičková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3475" y="40386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Ak</a:t>
            </a:r>
            <a:r>
              <a:rPr lang="en-US" sz="3200" dirty="0" smtClean="0"/>
              <a:t> </a:t>
            </a:r>
            <a:r>
              <a:rPr lang="en-US" sz="3200" dirty="0" err="1"/>
              <a:t>umiestnite</a:t>
            </a:r>
            <a:r>
              <a:rPr lang="en-US" sz="3200" dirty="0"/>
              <a:t> </a:t>
            </a:r>
            <a:r>
              <a:rPr lang="en-US" sz="3200" dirty="0" err="1"/>
              <a:t>plameň</a:t>
            </a:r>
            <a:r>
              <a:rPr lang="en-US" sz="3200" dirty="0"/>
              <a:t> s </a:t>
            </a:r>
            <a:r>
              <a:rPr lang="en-US" sz="3200" dirty="0" err="1"/>
              <a:t>pridanou</a:t>
            </a:r>
            <a:r>
              <a:rPr lang="en-US" sz="3200" dirty="0"/>
              <a:t> </a:t>
            </a:r>
            <a:r>
              <a:rPr lang="en-US" sz="3200" dirty="0" err="1"/>
              <a:t>kuchynskou</a:t>
            </a:r>
            <a:r>
              <a:rPr lang="en-US" sz="3200" dirty="0"/>
              <a:t> </a:t>
            </a:r>
            <a:r>
              <a:rPr lang="en-US" sz="3200" dirty="0" err="1"/>
              <a:t>soľou</a:t>
            </a:r>
            <a:r>
              <a:rPr lang="en-US" sz="3200" dirty="0"/>
              <a:t> </a:t>
            </a:r>
            <a:r>
              <a:rPr lang="en-US" sz="3200" dirty="0" err="1"/>
              <a:t>pred</a:t>
            </a:r>
            <a:r>
              <a:rPr lang="en-US" sz="3200" dirty="0"/>
              <a:t> </a:t>
            </a:r>
            <a:r>
              <a:rPr lang="en-US" sz="3200" dirty="0" err="1"/>
              <a:t>sodíkovú</a:t>
            </a:r>
            <a:r>
              <a:rPr lang="en-US" sz="3200" dirty="0"/>
              <a:t> </a:t>
            </a:r>
            <a:r>
              <a:rPr lang="en-US" sz="3200" dirty="0" err="1"/>
              <a:t>lampu</a:t>
            </a:r>
            <a:r>
              <a:rPr lang="en-US" sz="3200" dirty="0"/>
              <a:t>, </a:t>
            </a:r>
            <a:r>
              <a:rPr lang="en-US" sz="3200" dirty="0" err="1"/>
              <a:t>plameň</a:t>
            </a:r>
            <a:r>
              <a:rPr lang="en-US" sz="3200" dirty="0"/>
              <a:t> </a:t>
            </a:r>
            <a:r>
              <a:rPr lang="en-US" sz="3200" dirty="0" err="1"/>
              <a:t>vrhá</a:t>
            </a:r>
            <a:r>
              <a:rPr lang="en-US" sz="3200" dirty="0"/>
              <a:t> </a:t>
            </a:r>
            <a:r>
              <a:rPr lang="en-US" sz="3200" dirty="0" err="1"/>
              <a:t>tieň</a:t>
            </a:r>
            <a:r>
              <a:rPr lang="en-US" sz="3200" dirty="0"/>
              <a:t>. </a:t>
            </a:r>
            <a:r>
              <a:rPr lang="en-US" sz="3200" dirty="0" err="1"/>
              <a:t>Tieň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môže</a:t>
            </a:r>
            <a:r>
              <a:rPr lang="en-US" sz="3200" dirty="0"/>
              <a:t> </a:t>
            </a:r>
            <a:r>
              <a:rPr lang="en-US" sz="3200" dirty="0" err="1"/>
              <a:t>zosvetliť</a:t>
            </a:r>
            <a:r>
              <a:rPr lang="en-US" sz="3200" dirty="0"/>
              <a:t>, </a:t>
            </a:r>
            <a:r>
              <a:rPr lang="en-US" sz="3200" dirty="0" err="1"/>
              <a:t>ak</a:t>
            </a:r>
            <a:r>
              <a:rPr lang="en-US" sz="3200" dirty="0"/>
              <a:t> </a:t>
            </a:r>
            <a:r>
              <a:rPr lang="en-US" sz="3200" dirty="0" err="1"/>
              <a:t>plameň</a:t>
            </a:r>
            <a:r>
              <a:rPr lang="en-US" sz="3200" dirty="0"/>
              <a:t> </a:t>
            </a:r>
            <a:r>
              <a:rPr lang="en-US" sz="3200" dirty="0" err="1"/>
              <a:t>dáte</a:t>
            </a:r>
            <a:r>
              <a:rPr lang="en-US" sz="3200" dirty="0"/>
              <a:t> do </a:t>
            </a:r>
            <a:r>
              <a:rPr lang="en-US" sz="3200" dirty="0" err="1"/>
              <a:t>silného</a:t>
            </a:r>
            <a:r>
              <a:rPr lang="en-US" sz="3200" dirty="0"/>
              <a:t> </a:t>
            </a:r>
            <a:r>
              <a:rPr lang="en-US" sz="3200" dirty="0" err="1"/>
              <a:t>magnetického</a:t>
            </a:r>
            <a:r>
              <a:rPr lang="en-US" sz="3200" dirty="0"/>
              <a:t> </a:t>
            </a:r>
            <a:r>
              <a:rPr lang="en-US" sz="3200" dirty="0" err="1"/>
              <a:t>poľa</a:t>
            </a:r>
            <a:r>
              <a:rPr lang="en-US" sz="3200" dirty="0"/>
              <a:t>. </a:t>
            </a:r>
            <a:r>
              <a:rPr lang="en-US" sz="3200" dirty="0" err="1"/>
              <a:t>Preskúmajte</a:t>
            </a:r>
            <a:r>
              <a:rPr lang="en-US" sz="3200" dirty="0"/>
              <a:t> a </a:t>
            </a:r>
            <a:r>
              <a:rPr lang="en-US" sz="3200" dirty="0" err="1"/>
              <a:t>vysvetlite</a:t>
            </a:r>
            <a:r>
              <a:rPr lang="en-US" sz="3200" dirty="0"/>
              <a:t> </a:t>
            </a:r>
            <a:r>
              <a:rPr lang="en-US" sz="3200" dirty="0" err="1"/>
              <a:t>tento</a:t>
            </a:r>
            <a:r>
              <a:rPr lang="en-US" sz="3200" dirty="0"/>
              <a:t> </a:t>
            </a:r>
            <a:r>
              <a:rPr lang="en-US" sz="3200" dirty="0" err="1"/>
              <a:t>jav</a:t>
            </a:r>
            <a:r>
              <a:rPr lang="en-US" sz="3200" dirty="0" err="1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37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8081433" cy="4868156"/>
              </a:xfrm>
            </p:spPr>
            <p:txBody>
              <a:bodyPr>
                <a:normAutofit/>
              </a:bodyPr>
              <a:lstStyle/>
              <a:p>
                <a:r>
                  <a:rPr lang="sk-SK" dirty="0" smtClean="0"/>
                  <a:t>Elektorón sa v atóme pohybuje</a:t>
                </a:r>
                <a:r>
                  <a:rPr lang="en-US" dirty="0" smtClean="0"/>
                  <a:t>: m</a:t>
                </a:r>
                <a:r>
                  <a:rPr lang="sk-SK" dirty="0" smtClean="0"/>
                  <a:t>á </a:t>
                </a:r>
                <a:r>
                  <a:rPr lang="en-US" u="sng" dirty="0" smtClean="0"/>
                  <a:t>orbit</a:t>
                </a:r>
                <a:r>
                  <a:rPr lang="sk-SK" u="sng" dirty="0" smtClean="0"/>
                  <a:t>álny moment hybnosti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sk-SK" u="sng" dirty="0" smtClean="0"/>
                  <a:t> </a:t>
                </a:r>
                <a:endParaRPr lang="en-US" u="sng" dirty="0" smtClean="0"/>
              </a:p>
              <a:p>
                <a:pPr lvl="1"/>
                <a:r>
                  <a:rPr lang="sk-SK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„„ 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chodí dokola okolo jadra,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sk-SK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““</a:t>
                </a:r>
                <a:endPara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r>
                  <a:rPr lang="en-US" b="1" dirty="0" err="1" smtClean="0"/>
                  <a:t>Kvantova</a:t>
                </a:r>
                <a:r>
                  <a:rPr lang="sk-SK" b="1" dirty="0" smtClean="0"/>
                  <a:t>ný: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sk-SK" dirty="0" smtClean="0"/>
                          <m:t> </m:t>
                        </m:r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k-SK" dirty="0" smtClean="0"/>
                  <a:t>daný kvantovým číslom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 smtClean="0"/>
                  <a:t>pre s </a:t>
                </a:r>
                <a:r>
                  <a:rPr lang="en-US" dirty="0" err="1" smtClean="0"/>
                  <a:t>orbi</a:t>
                </a:r>
                <a:r>
                  <a:rPr lang="sk-SK" dirty="0" smtClean="0"/>
                  <a:t>tál a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sk-SK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k-SK" dirty="0" smtClean="0"/>
                  <a:t> pre p orbital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err="1" smtClean="0"/>
                  <a:t>Priemet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z (“</a:t>
                </a:r>
                <a:r>
                  <a:rPr lang="en-US" dirty="0" err="1" smtClean="0"/>
                  <a:t>smer</a:t>
                </a:r>
                <a:r>
                  <a:rPr lang="en-US" dirty="0" smtClean="0"/>
                  <a:t>”) </a:t>
                </a:r>
                <a:r>
                  <a:rPr lang="en-US" dirty="0" err="1" smtClean="0"/>
                  <a:t>dan</a:t>
                </a:r>
                <a:r>
                  <a:rPr lang="sk-SK" dirty="0" smtClean="0"/>
                  <a:t>ý kvantovým číslom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∈{−1,0, 1}</m:t>
                    </m:r>
                  </m:oMath>
                </a14:m>
                <a:endParaRPr lang="sk-SK" dirty="0" smtClean="0"/>
              </a:p>
              <a:p>
                <a:r>
                  <a:rPr lang="sk-SK" dirty="0" smtClean="0"/>
                  <a:t>Vnútorná vlastnosť elektrónu</a:t>
                </a:r>
                <a:r>
                  <a:rPr lang="en-US" dirty="0" smtClean="0"/>
                  <a:t>:</a:t>
                </a:r>
                <a:r>
                  <a:rPr lang="sk-SK" dirty="0" smtClean="0"/>
                  <a:t> </a:t>
                </a:r>
                <a:r>
                  <a:rPr lang="sk-SK" u="sng" dirty="0" smtClean="0"/>
                  <a:t>spin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b="0" i="1" u="sng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b="0" i="1" u="sng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sk-SK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„„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rot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ácia okolo vlastnej osi</a:t>
                </a:r>
                <a:r>
                  <a:rPr lang="sk-SK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““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sk-SK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sk-SK" b="1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8081433" cy="4868156"/>
              </a:xfrm>
              <a:blipFill>
                <a:blip r:embed="rId2"/>
                <a:stretch>
                  <a:fillRect l="-1358" t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</a:t>
            </a:r>
            <a:r>
              <a:rPr lang="en-US" dirty="0" err="1" smtClean="0"/>
              <a:t>dbo</a:t>
            </a:r>
            <a:r>
              <a:rPr lang="sk-SK" dirty="0" smtClean="0"/>
              <a:t>čka: </a:t>
            </a:r>
            <a:r>
              <a:rPr lang="sk-SK" dirty="0"/>
              <a:t>kvantové čísla</a:t>
            </a:r>
            <a:endParaRPr lang="en-US" dirty="0"/>
          </a:p>
        </p:txBody>
      </p:sp>
      <p:pic>
        <p:nvPicPr>
          <p:cNvPr id="7" name="Picture 2" descr="http://hyperphysics.phy-astr.gsu.edu/hbase/quantum/imgqua/vec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17" y="2905124"/>
            <a:ext cx="28765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633" y="1494295"/>
            <a:ext cx="27051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Odbo</a:t>
            </a:r>
            <a:r>
              <a:rPr lang="sk-SK" dirty="0" smtClean="0"/>
              <a:t>čka: magnetický moment elektrónu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8014598" cy="4841876"/>
              </a:xfrm>
            </p:spPr>
            <p:txBody>
              <a:bodyPr/>
              <a:lstStyle/>
              <a:p>
                <a:r>
                  <a:rPr lang="en-US" dirty="0" smtClean="0"/>
                  <a:t>Pohybuj</a:t>
                </a:r>
                <a:r>
                  <a:rPr lang="sk-SK" dirty="0" smtClean="0"/>
                  <a:t>úci sa náboj </a:t>
                </a:r>
                <a:r>
                  <a:rPr lang="en-US" dirty="0" err="1" smtClean="0"/>
                  <a:t>tvor</a:t>
                </a:r>
                <a:r>
                  <a:rPr lang="sk-SK" dirty="0" smtClean="0"/>
                  <a:t>í magnetické pole: eletrón má aj </a:t>
                </a:r>
                <a:r>
                  <a:rPr lang="sk-SK" b="1" dirty="0" smtClean="0"/>
                  <a:t>magnetický dipólový moment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</m:oMath>
                </a14:m>
                <a:endParaRPr lang="en-US" b="1" dirty="0" smtClean="0"/>
              </a:p>
              <a:p>
                <a:pPr lvl="1"/>
                <a:r>
                  <a:rPr lang="sk-SK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„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k-SK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sk-SK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sk-SK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𝑒𝑣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sk-SK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“</a:t>
                </a:r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sk-SK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r>
                  <a:rPr lang="en-US" sz="2800" dirty="0" err="1" smtClean="0"/>
                  <a:t>aj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magnetick</a:t>
                </a:r>
                <a:r>
                  <a:rPr lang="sk-SK" sz="2800" dirty="0"/>
                  <a:t>ý dipólový moment je </a:t>
                </a:r>
                <a:r>
                  <a:rPr lang="sk-SK" sz="2800" dirty="0" smtClean="0"/>
                  <a:t>kvantovaný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rad>
                  </m:oMath>
                </a14:m>
                <a:r>
                  <a:rPr lang="en-US" b="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∈{−1,0, 1}</m:t>
                    </m:r>
                  </m:oMath>
                </a14:m>
                <a:endParaRPr lang="en-US" b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b="0" dirty="0" err="1" smtClean="0"/>
                  <a:t>Bohrov</a:t>
                </a:r>
                <a:r>
                  <a:rPr lang="en-US" b="0" dirty="0" smtClean="0"/>
                  <a:t> magneton</a:t>
                </a:r>
              </a:p>
              <a:p>
                <a:r>
                  <a:rPr lang="en-US" dirty="0" err="1" smtClean="0"/>
                  <a:t>Spinov</a:t>
                </a:r>
                <a:r>
                  <a:rPr lang="sk-SK" dirty="0" smtClean="0"/>
                  <a:t>ý magnetický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𝑔𝑒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electron-spin g-factor</a:t>
                </a:r>
                <a:endParaRPr lang="sk-S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8014598" cy="4841876"/>
              </a:xfrm>
              <a:blipFill>
                <a:blip r:embed="rId2"/>
                <a:stretch>
                  <a:fillRect l="-1370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75680" y="3186152"/>
            <a:ext cx="3339202" cy="3195341"/>
            <a:chOff x="8852798" y="2459037"/>
            <a:chExt cx="3339202" cy="3195341"/>
          </a:xfrm>
        </p:grpSpPr>
        <p:sp>
          <p:nvSpPr>
            <p:cNvPr id="4" name="Rectangle 3"/>
            <p:cNvSpPr/>
            <p:nvPr/>
          </p:nvSpPr>
          <p:spPr>
            <a:xfrm>
              <a:off x="8945695" y="5192713"/>
              <a:ext cx="3246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http://hyperphysics.phy-astr.gsu.edu/hbase/quantum/orbmag.html#c2</a:t>
              </a:r>
              <a:endParaRPr lang="en-US" sz="1200" dirty="0"/>
            </a:p>
          </p:txBody>
        </p:sp>
        <p:pic>
          <p:nvPicPr>
            <p:cNvPr id="14338" name="Picture 2" descr="http://hyperphysics.phy-astr.gsu.edu/hbase/quantum/imgqua/omag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798" y="2459037"/>
              <a:ext cx="3057525" cy="2733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633" y="1494295"/>
            <a:ext cx="27051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60" y="365125"/>
            <a:ext cx="11011293" cy="1325563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sk-SK" dirty="0" smtClean="0"/>
              <a:t>Čo sa deje v magnetickom poli? Zeeman</a:t>
            </a:r>
            <a:r>
              <a:rPr lang="en-US" dirty="0" err="1" smtClean="0"/>
              <a:t>ov</a:t>
            </a:r>
            <a:r>
              <a:rPr lang="sk-SK" dirty="0" smtClean="0"/>
              <a:t> </a:t>
            </a:r>
            <a:r>
              <a:rPr lang="en-US" dirty="0" err="1" smtClean="0"/>
              <a:t>jav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993" y="1816730"/>
                <a:ext cx="8388484" cy="49366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Mechani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cký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anal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ó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g: 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malé magnety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magn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etické dipóly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sa orientujú v smere siločiar magnetického poľa. </a:t>
                </a:r>
              </a:p>
              <a:p>
                <a:pPr lvl="1"/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Magnetické pole pôsobí momentom sily na dipól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– </a:t>
                </a:r>
                <a:r>
                  <a:rPr 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áča ho.</a:t>
                </a:r>
              </a:p>
              <a:p>
                <a:pPr lvl="1"/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 závislosti od toho, ako je dipól natočený, má rôznu energiu v poli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(r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ôzne množstvo energie treba na to aby sa dipól zarovnal s magn. </a:t>
                </a:r>
                <a:r>
                  <a:rPr lang="sk-SK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  <a:r>
                  <a:rPr lang="sk-SK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oľom). </a:t>
                </a:r>
                <a:endPara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:endParaRPr lang="sk-SK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sk-SK" sz="2800" i="1" dirty="0" smtClean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 err="1"/>
                  <a:t>magnetick</a:t>
                </a:r>
                <a:r>
                  <a:rPr lang="sk-SK" sz="2800" dirty="0"/>
                  <a:t>é pole</a:t>
                </a:r>
                <a:r>
                  <a:rPr lang="sk-SK" sz="32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 smtClean="0"/>
                  <a:t>mag</a:t>
                </a:r>
                <a:r>
                  <a:rPr lang="en-US" sz="2800" dirty="0"/>
                  <a:t>. </a:t>
                </a:r>
                <a:r>
                  <a:rPr lang="sk-SK" sz="2800" dirty="0" smtClean="0"/>
                  <a:t>d</a:t>
                </a:r>
                <a:r>
                  <a:rPr lang="en-US" sz="2800" dirty="0" err="1" smtClean="0"/>
                  <a:t>ip</a:t>
                </a:r>
                <a:r>
                  <a:rPr lang="sk-SK" sz="2800" dirty="0"/>
                  <a:t>ólový moment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 algn="ctr">
                  <a:buNone/>
                </a:pPr>
                <a:r>
                  <a:rPr lang="sk-SK" b="1" dirty="0" smtClean="0"/>
                  <a:t>Zeemanov jav </a:t>
                </a:r>
                <a:r>
                  <a:rPr lang="en-US" b="1" dirty="0" smtClean="0"/>
                  <a:t>= </a:t>
                </a:r>
                <a:r>
                  <a:rPr lang="sk-SK" b="1" dirty="0" smtClean="0"/>
                  <a:t>Štiepenie energetických hladín atómu </a:t>
                </a:r>
                <a:endParaRPr lang="en-US" b="1" dirty="0" smtClean="0"/>
              </a:p>
              <a:p>
                <a:pPr marL="0" indent="0" algn="ctr">
                  <a:buNone/>
                </a:pPr>
                <a:r>
                  <a:rPr lang="sk-SK" b="1" dirty="0" smtClean="0"/>
                  <a:t>v externom magnetickom poli</a:t>
                </a:r>
                <a:endParaRPr lang="en-US" b="1" dirty="0" smtClean="0"/>
              </a:p>
              <a:p>
                <a:endParaRPr lang="sk-SK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993" y="1816730"/>
                <a:ext cx="8388484" cy="4936610"/>
              </a:xfrm>
              <a:blipFill>
                <a:blip r:embed="rId2"/>
                <a:stretch>
                  <a:fillRect l="-1308" t="-2716" r="-945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677079" y="1916935"/>
            <a:ext cx="3426785" cy="2118692"/>
            <a:chOff x="1981200" y="904875"/>
            <a:chExt cx="8229600" cy="50881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904875"/>
              <a:ext cx="8229600" cy="50482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81200" y="5583792"/>
              <a:ext cx="5518939" cy="409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/>
                <a:t>https://www.etcourse.com/news-blog/magnetic-field-lines</a:t>
              </a:r>
              <a:endParaRPr lang="en-US" sz="105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5431" y="4297624"/>
            <a:ext cx="3048000" cy="2162176"/>
            <a:chOff x="4087113" y="4784536"/>
            <a:chExt cx="3048000" cy="2162176"/>
          </a:xfrm>
        </p:grpSpPr>
        <p:pic>
          <p:nvPicPr>
            <p:cNvPr id="3074" name="Picture 2" descr="http://hyperphysics.phy-astr.gsu.edu/hbase/quantum/imgqua/lande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13" y="4784536"/>
              <a:ext cx="3048000" cy="21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87113" y="6581001"/>
              <a:ext cx="1674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http://hyperphysics.phy-astr.gsu.edu/hbase/quantum/Lande.html#c2</a:t>
              </a:r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54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993" y="1816730"/>
                <a:ext cx="5853827" cy="50412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k-SK" dirty="0" smtClean="0"/>
                  <a:t>Štiepenie energetických hladín atómu</a:t>
                </a:r>
                <a:r>
                  <a:rPr lang="en-US" dirty="0" smtClean="0"/>
                  <a:t> </a:t>
                </a:r>
                <a:r>
                  <a:rPr lang="sk-SK" dirty="0" smtClean="0"/>
                  <a:t>v externom magnetickom poli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b="0" dirty="0" err="1" smtClean="0"/>
                  <a:t>Bohrov</a:t>
                </a:r>
                <a:r>
                  <a:rPr lang="en-US" b="0" dirty="0" smtClean="0"/>
                  <a:t> magneton</a:t>
                </a:r>
                <a:endParaRPr lang="sk-SK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: </a:t>
                </a:r>
                <a:r>
                  <a:rPr lang="en-US" b="0" dirty="0" err="1" smtClean="0"/>
                  <a:t>magnetick</a:t>
                </a:r>
                <a:r>
                  <a:rPr lang="sk-SK" dirty="0" smtClean="0"/>
                  <a:t>é kvantové číslo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priemet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magn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po</a:t>
                </a:r>
                <a:r>
                  <a:rPr lang="sk-SK" dirty="0" smtClean="0"/>
                  <a:t>ľ</a:t>
                </a:r>
                <a:r>
                  <a:rPr lang="en-US" dirty="0" smtClean="0"/>
                  <a:t>a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z)</a:t>
                </a:r>
              </a:p>
              <a:p>
                <a:pPr lvl="1"/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−1, 0, 1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∈{−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sk-SK" b="1" dirty="0" smtClean="0"/>
                  <a:t>Štiepenie </a:t>
                </a:r>
                <a:r>
                  <a:rPr lang="en-US" b="1" dirty="0" smtClean="0"/>
                  <a:t>3p </a:t>
                </a:r>
                <a:r>
                  <a:rPr lang="en-US" b="1" dirty="0" err="1" smtClean="0"/>
                  <a:t>hladiny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na</a:t>
                </a:r>
                <a:r>
                  <a:rPr lang="en-US" b="1" dirty="0" smtClean="0"/>
                  <a:t> 3 </a:t>
                </a:r>
                <a:r>
                  <a:rPr lang="en-US" b="1" dirty="0" err="1" smtClean="0"/>
                  <a:t>hladiny</a:t>
                </a:r>
                <a:r>
                  <a:rPr lang="en-US" b="1" dirty="0"/>
                  <a:t> </a:t>
                </a:r>
                <a:r>
                  <a:rPr lang="en-US" b="1" dirty="0" smtClean="0"/>
                  <a:t>s </a:t>
                </a:r>
                <a:r>
                  <a:rPr lang="en-US" b="1" dirty="0" err="1" smtClean="0"/>
                  <a:t>energiou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b="1" dirty="0" smtClean="0"/>
              </a:p>
              <a:p>
                <a:endParaRPr lang="en-US" b="0" dirty="0" smtClean="0"/>
              </a:p>
              <a:p>
                <a:endParaRPr lang="sk-SK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993" y="1816730"/>
                <a:ext cx="5853827" cy="5041270"/>
              </a:xfrm>
              <a:blipFill>
                <a:blip r:embed="rId2"/>
                <a:stretch>
                  <a:fillRect l="-1875" t="-2660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793360" y="1347534"/>
            <a:ext cx="3048000" cy="2162176"/>
            <a:chOff x="4087113" y="4784536"/>
            <a:chExt cx="3048000" cy="2162176"/>
          </a:xfrm>
        </p:grpSpPr>
        <p:pic>
          <p:nvPicPr>
            <p:cNvPr id="3074" name="Picture 2" descr="http://hyperphysics.phy-astr.gsu.edu/hbase/quantum/imgqua/land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13" y="4784536"/>
              <a:ext cx="3048000" cy="21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87113" y="6581001"/>
              <a:ext cx="1674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http://hyperphysics.phy-astr.gsu.edu/hbase/quantum/Lande.html#c2</a:t>
              </a:r>
              <a:endParaRPr lang="en-US" sz="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97921" y="4021447"/>
            <a:ext cx="6194079" cy="2555623"/>
            <a:chOff x="6432932" y="93267"/>
            <a:chExt cx="5715000" cy="2357959"/>
          </a:xfrm>
        </p:grpSpPr>
        <p:grpSp>
          <p:nvGrpSpPr>
            <p:cNvPr id="13" name="Group 12"/>
            <p:cNvGrpSpPr/>
            <p:nvPr/>
          </p:nvGrpSpPr>
          <p:grpSpPr>
            <a:xfrm>
              <a:off x="6432932" y="93267"/>
              <a:ext cx="5715000" cy="2357959"/>
              <a:chOff x="6334026" y="102666"/>
              <a:chExt cx="5715000" cy="235795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4026" y="102666"/>
                <a:ext cx="5715000" cy="20955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583050" y="2183626"/>
                <a:ext cx="5465976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https://www.daviddarling.info/encyclopedia/Z/Zeeman_effect.html</a:t>
                </a:r>
                <a:endParaRPr lang="en-US" sz="1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464539" y="240998"/>
                  <a:ext cx="633977" cy="3407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4539" y="240998"/>
                  <a:ext cx="633977" cy="3407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1464538" y="956324"/>
                  <a:ext cx="633977" cy="3407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4538" y="956324"/>
                  <a:ext cx="633977" cy="3407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ight Arrow 5"/>
          <p:cNvSpPr/>
          <p:nvPr/>
        </p:nvSpPr>
        <p:spPr>
          <a:xfrm rot="5400000">
            <a:off x="3146637" y="4908806"/>
            <a:ext cx="388537" cy="48463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hyperphysics.phy-astr.gsu.edu/hbase/quantum/imgqua/vecL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5" y="1347534"/>
            <a:ext cx="1989308" cy="27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7921" y="4015865"/>
            <a:ext cx="6194079" cy="278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7860" y="365125"/>
            <a:ext cx="11011293" cy="1325563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sk-SK" dirty="0" smtClean="0"/>
              <a:t>Čo sa deje v magnetickom poli? Zeeman</a:t>
            </a:r>
            <a:r>
              <a:rPr lang="en-US" dirty="0" err="1" smtClean="0"/>
              <a:t>ov</a:t>
            </a:r>
            <a:r>
              <a:rPr lang="sk-SK" dirty="0" smtClean="0"/>
              <a:t> </a:t>
            </a:r>
            <a:r>
              <a:rPr lang="en-US" dirty="0" err="1" smtClean="0"/>
              <a:t>jav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993" y="1816730"/>
                <a:ext cx="5853827" cy="50412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k-SK" dirty="0" smtClean="0"/>
                  <a:t>Štiepenie energetických hladín atómu</a:t>
                </a:r>
                <a:r>
                  <a:rPr lang="en-US" dirty="0" smtClean="0"/>
                  <a:t> </a:t>
                </a:r>
                <a:r>
                  <a:rPr lang="sk-SK" dirty="0" smtClean="0"/>
                  <a:t>v externom magnetickom poli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b="0" dirty="0" err="1" smtClean="0"/>
                  <a:t>Bohrov</a:t>
                </a:r>
                <a:r>
                  <a:rPr lang="en-US" b="0" dirty="0" smtClean="0"/>
                  <a:t> magneton</a:t>
                </a:r>
                <a:endParaRPr lang="sk-SK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: </a:t>
                </a:r>
                <a:r>
                  <a:rPr lang="en-US" b="0" dirty="0" err="1" smtClean="0"/>
                  <a:t>magnetick</a:t>
                </a:r>
                <a:r>
                  <a:rPr lang="sk-SK" dirty="0" smtClean="0"/>
                  <a:t>é kvantové číslo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priemet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magn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po</a:t>
                </a:r>
                <a:r>
                  <a:rPr lang="sk-SK" dirty="0" smtClean="0"/>
                  <a:t>ľ</a:t>
                </a:r>
                <a:r>
                  <a:rPr lang="en-US" dirty="0" smtClean="0"/>
                  <a:t>a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z)</a:t>
                </a:r>
              </a:p>
              <a:p>
                <a:pPr lvl="1"/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−1, 0, 1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∈{−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sk-SK" b="1" dirty="0" smtClean="0"/>
                  <a:t>Štiepenie </a:t>
                </a:r>
                <a:r>
                  <a:rPr lang="en-US" b="1" dirty="0" smtClean="0"/>
                  <a:t>3p </a:t>
                </a:r>
                <a:r>
                  <a:rPr lang="en-US" b="1" dirty="0" err="1" smtClean="0"/>
                  <a:t>hladiny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na</a:t>
                </a:r>
                <a:r>
                  <a:rPr lang="en-US" b="1" dirty="0" smtClean="0"/>
                  <a:t> 3 </a:t>
                </a:r>
                <a:r>
                  <a:rPr lang="en-US" b="1" dirty="0" err="1" smtClean="0"/>
                  <a:t>hladiny</a:t>
                </a:r>
                <a:r>
                  <a:rPr lang="en-US" b="1" dirty="0"/>
                  <a:t> </a:t>
                </a:r>
                <a:r>
                  <a:rPr lang="en-US" b="1" dirty="0" smtClean="0"/>
                  <a:t>s </a:t>
                </a:r>
                <a:r>
                  <a:rPr lang="en-US" b="1" dirty="0" err="1" smtClean="0"/>
                  <a:t>energiou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b="1" dirty="0" smtClean="0"/>
              </a:p>
              <a:p>
                <a:endParaRPr lang="en-US" b="0" dirty="0" smtClean="0"/>
              </a:p>
              <a:p>
                <a:endParaRPr lang="sk-SK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993" y="1816730"/>
                <a:ext cx="5853827" cy="5041270"/>
              </a:xfrm>
              <a:blipFill>
                <a:blip r:embed="rId2"/>
                <a:stretch>
                  <a:fillRect l="-1875" t="-2660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793360" y="1347534"/>
            <a:ext cx="3048000" cy="2162176"/>
            <a:chOff x="4087113" y="4784536"/>
            <a:chExt cx="3048000" cy="2162176"/>
          </a:xfrm>
        </p:grpSpPr>
        <p:pic>
          <p:nvPicPr>
            <p:cNvPr id="3074" name="Picture 2" descr="http://hyperphysics.phy-astr.gsu.edu/hbase/quantum/imgqua/land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13" y="4784536"/>
              <a:ext cx="3048000" cy="21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87113" y="6581001"/>
              <a:ext cx="1674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http://hyperphysics.phy-astr.gsu.edu/hbase/quantum/Lande.html#c2</a:t>
              </a:r>
              <a:endParaRPr lang="en-US" sz="600" dirty="0"/>
            </a:p>
          </p:txBody>
        </p:sp>
      </p:grpSp>
      <p:sp>
        <p:nvSpPr>
          <p:cNvPr id="6" name="Right Arrow 5"/>
          <p:cNvSpPr/>
          <p:nvPr/>
        </p:nvSpPr>
        <p:spPr>
          <a:xfrm rot="5400000">
            <a:off x="3146637" y="4908806"/>
            <a:ext cx="388537" cy="48463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hyperphysics.phy-astr.gsu.edu/hbase/quantum/imgqua/vecL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5" y="1347534"/>
            <a:ext cx="1989308" cy="27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7860" y="365125"/>
            <a:ext cx="11011293" cy="1325563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sk-SK" dirty="0" smtClean="0"/>
              <a:t>Čo sa deje v magnetickom poli? Zeeman</a:t>
            </a:r>
            <a:r>
              <a:rPr lang="en-US" dirty="0" err="1" smtClean="0"/>
              <a:t>ov</a:t>
            </a:r>
            <a:r>
              <a:rPr lang="sk-SK" dirty="0" smtClean="0"/>
              <a:t> </a:t>
            </a:r>
            <a:r>
              <a:rPr lang="en-US" dirty="0" err="1" smtClean="0"/>
              <a:t>jav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057" y="1347534"/>
                <a:ext cx="12105103" cy="2938716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… p</a:t>
                </a:r>
                <a:r>
                  <a:rPr lang="sk-SK" sz="3200" dirty="0" smtClean="0">
                    <a:solidFill>
                      <a:schemeClr val="tx1"/>
                    </a:solidFill>
                  </a:rPr>
                  <a:t>ôvodná energetická hladina stále existuje, 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3p-&gt; 3s </a:t>
                </a:r>
                <a:r>
                  <a:rPr lang="sk-SK" sz="3200" dirty="0" smtClean="0">
                    <a:solidFill>
                      <a:schemeClr val="tx1"/>
                    </a:solidFill>
                  </a:rPr>
                  <a:t>žltý fotón z lampy môže byť stále pohltený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plame</a:t>
                </a:r>
                <a:r>
                  <a:rPr lang="sk-SK" sz="3200" dirty="0" smtClean="0">
                    <a:solidFill>
                      <a:schemeClr val="tx1"/>
                    </a:solidFill>
                  </a:rPr>
                  <a:t>ňom v B poli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!</a:t>
                </a:r>
                <a:endParaRPr lang="sk-SK" sz="32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sk-SK" sz="3200" dirty="0" smtClean="0">
                    <a:solidFill>
                      <a:schemeClr val="tx1"/>
                    </a:solidFill>
                  </a:rPr>
                  <a:t>... </a:t>
                </a:r>
                <a:r>
                  <a:rPr lang="sk-SK" sz="3200" dirty="0">
                    <a:solidFill>
                      <a:schemeClr val="tx1"/>
                    </a:solidFill>
                  </a:rPr>
                  <a:t>č</a:t>
                </a:r>
                <a:r>
                  <a:rPr lang="sk-SK" sz="3200" dirty="0" smtClean="0">
                    <a:solidFill>
                      <a:schemeClr val="tx1"/>
                    </a:solidFill>
                  </a:rPr>
                  <a:t>o sa zmení keď zahrnieme </a:t>
                </a:r>
                <a:r>
                  <a:rPr lang="sk-SK" sz="3200" dirty="0" smtClean="0">
                    <a:solidFill>
                      <a:schemeClr val="accent1"/>
                    </a:solidFill>
                  </a:rPr>
                  <a:t>spin</a:t>
                </a:r>
                <a:r>
                  <a:rPr lang="sk-SK" sz="3200" dirty="0" smtClean="0">
                    <a:solidFill>
                      <a:schemeClr val="tx1"/>
                    </a:solidFill>
                  </a:rPr>
                  <a:t>?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57" y="1347534"/>
                <a:ext cx="12105103" cy="2938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97921" y="4021447"/>
            <a:ext cx="6194079" cy="2555623"/>
            <a:chOff x="6432932" y="93267"/>
            <a:chExt cx="5715000" cy="2357959"/>
          </a:xfrm>
        </p:grpSpPr>
        <p:grpSp>
          <p:nvGrpSpPr>
            <p:cNvPr id="13" name="Group 12"/>
            <p:cNvGrpSpPr/>
            <p:nvPr/>
          </p:nvGrpSpPr>
          <p:grpSpPr>
            <a:xfrm>
              <a:off x="6432932" y="93267"/>
              <a:ext cx="5715000" cy="2357959"/>
              <a:chOff x="6334026" y="102666"/>
              <a:chExt cx="5715000" cy="235795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4026" y="102666"/>
                <a:ext cx="5715000" cy="20955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583050" y="2183626"/>
                <a:ext cx="5465976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https://www.daviddarling.info/encyclopedia/Z/Zeeman_effect.html</a:t>
                </a:r>
                <a:endParaRPr lang="en-US" sz="12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464539" y="240998"/>
                  <a:ext cx="633977" cy="3407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4539" y="240998"/>
                  <a:ext cx="633977" cy="3407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1464538" y="956324"/>
                  <a:ext cx="633977" cy="3407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4538" y="956324"/>
                  <a:ext cx="633977" cy="34076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5997921" y="4015865"/>
            <a:ext cx="6194079" cy="278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03675" y="2019664"/>
            <a:ext cx="3066291" cy="3996965"/>
            <a:chOff x="6754497" y="1690688"/>
            <a:chExt cx="3066291" cy="3996965"/>
          </a:xfrm>
        </p:grpSpPr>
        <p:sp>
          <p:nvSpPr>
            <p:cNvPr id="9" name="Rectangle 8"/>
            <p:cNvSpPr/>
            <p:nvPr/>
          </p:nvSpPr>
          <p:spPr>
            <a:xfrm>
              <a:off x="6754497" y="1690688"/>
              <a:ext cx="3066291" cy="3996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http://hyperphysics.phy-astr.gsu.edu/hbase/quantum/imgqua/Nadoub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346" y="1825625"/>
              <a:ext cx="2704591" cy="368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1* Sod</a:t>
            </a:r>
            <a:r>
              <a:rPr lang="sk-SK" dirty="0" smtClean="0"/>
              <a:t>íkoý dublet</a:t>
            </a:r>
            <a:r>
              <a:rPr lang="en-US" dirty="0" smtClean="0"/>
              <a:t>/ D-lines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8003801" cy="503237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sk-SK" dirty="0" smtClean="0"/>
                  <a:t>V skutočnosti, hladina 3p je štiepená na dve hladiny kvôli spin-orbitálnej interakcii</a:t>
                </a:r>
              </a:p>
              <a:p>
                <a:r>
                  <a:rPr lang="sk-SK" dirty="0" smtClean="0"/>
                  <a:t>Elektrón má orbitálny moment hybnosti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sk-SK" dirty="0" smtClean="0"/>
                  <a:t>(a magnetický moment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sk-SK" dirty="0" smtClean="0"/>
                  <a:t>) a spin</a:t>
                </a:r>
                <a:r>
                  <a:rPr lang="en-US" dirty="0" err="1" smtClean="0"/>
                  <a:t>ov</a:t>
                </a:r>
                <a:r>
                  <a:rPr lang="sk-SK" dirty="0" smtClean="0"/>
                  <a:t>ý moment hybnosti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(</a:t>
                </a:r>
                <a:r>
                  <a:rPr lang="sk-SK" dirty="0" smtClean="0"/>
                  <a:t>a spinový magnetický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)</a:t>
                </a:r>
                <a:r>
                  <a:rPr lang="sk-SK" dirty="0" smtClean="0"/>
                  <a:t>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sk-SK" dirty="0" smtClean="0"/>
              </a:p>
              <a:p>
                <a:r>
                  <a:rPr lang="sk-SK" b="1" dirty="0" smtClean="0"/>
                  <a:t>Výsledný moment hybnosti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acc>
                    <m:r>
                      <a:rPr lang="sk-SK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=ħ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sk-SK" dirty="0" smtClean="0"/>
                  <a:t>, </a:t>
                </a:r>
                <a:endParaRPr lang="en-US" dirty="0" smtClean="0"/>
              </a:p>
              <a:p>
                <a:pPr lvl="1"/>
                <a:r>
                  <a:rPr lang="sk-SK" dirty="0" smtClean="0"/>
                  <a:t>zodpovedajúci magnetický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endParaRPr lang="sk-SK" dirty="0" smtClean="0"/>
              </a:p>
              <a:p>
                <a:r>
                  <a:rPr lang="sk-SK" b="1" dirty="0" smtClean="0"/>
                  <a:t>Orbitály sa značia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 err="1" smtClean="0"/>
                  <a:t>Preto</a:t>
                </a:r>
                <a:r>
                  <a:rPr lang="sk-SK" dirty="0" smtClean="0"/>
                  <a:t>že vnútri atómu je magnetické pole, tiete dva stavy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nie</a:t>
                </a:r>
                <a:r>
                  <a:rPr lang="en-US" dirty="0" smtClean="0"/>
                  <a:t> s</a:t>
                </a:r>
                <a:r>
                  <a:rPr lang="sk-SK" dirty="0" smtClean="0"/>
                  <a:t>ú </a:t>
                </a:r>
                <a:r>
                  <a:rPr lang="en-US" dirty="0" err="1" smtClean="0"/>
                  <a:t>energeticky</a:t>
                </a:r>
                <a:r>
                  <a:rPr lang="en-US" dirty="0" smtClean="0"/>
                  <a:t> </a:t>
                </a:r>
                <a:r>
                  <a:rPr lang="sk-SK" dirty="0" smtClean="0"/>
                  <a:t>ekvivalentné</a:t>
                </a:r>
                <a:r>
                  <a:rPr lang="en-US" dirty="0" smtClean="0"/>
                  <a:t>, a </a:t>
                </a:r>
                <a:r>
                  <a:rPr lang="en-US" dirty="0" err="1" smtClean="0"/>
                  <a:t>pozorujeme</a:t>
                </a:r>
                <a:r>
                  <a:rPr lang="en-US" dirty="0" smtClean="0"/>
                  <a:t> </a:t>
                </a:r>
                <a:r>
                  <a:rPr lang="en-US" b="1" dirty="0" err="1" smtClean="0"/>
                  <a:t>dve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spektr</a:t>
                </a:r>
                <a:r>
                  <a:rPr lang="sk-SK" b="1" dirty="0" smtClean="0"/>
                  <a:t>álne čiary </a:t>
                </a:r>
                <a:r>
                  <a:rPr lang="en-US" b="1" dirty="0" smtClean="0"/>
                  <a:t>z </a:t>
                </a:r>
                <a:r>
                  <a:rPr lang="en-US" b="1" dirty="0" err="1" smtClean="0"/>
                  <a:t>prechodu</a:t>
                </a:r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b="1" dirty="0" smtClean="0"/>
                  <a:t>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sk-S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8003801" cy="5032376"/>
              </a:xfrm>
              <a:blipFill>
                <a:blip r:embed="rId3"/>
                <a:stretch>
                  <a:fillRect l="-1067" t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94017" y="6345606"/>
            <a:ext cx="929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 http://hyperphysics.phy-astr.gsu.edu/hbase/quantum/sodzee.html#c2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952" y="605069"/>
            <a:ext cx="2156052" cy="1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0678" y="1311006"/>
            <a:ext cx="8190644" cy="5466610"/>
            <a:chOff x="6096000" y="2739502"/>
            <a:chExt cx="6170762" cy="41184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6386"/>
            <a:stretch/>
          </p:blipFill>
          <p:spPr>
            <a:xfrm>
              <a:off x="6096000" y="2739502"/>
              <a:ext cx="5865963" cy="411849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70762" y="6488668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https://slideplayer.com/slide/7919299/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1* Sod</a:t>
            </a:r>
            <a:r>
              <a:rPr lang="sk-SK" dirty="0" smtClean="0"/>
              <a:t>íkoý dublet</a:t>
            </a:r>
            <a:r>
              <a:rPr lang="en-US" dirty="0" smtClean="0"/>
              <a:t>/ D-lines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67" y="332075"/>
            <a:ext cx="11011293" cy="1325563"/>
          </a:xfrm>
        </p:spPr>
        <p:txBody>
          <a:bodyPr/>
          <a:lstStyle/>
          <a:p>
            <a:r>
              <a:rPr lang="en-US" dirty="0" smtClean="0"/>
              <a:t>3* </a:t>
            </a:r>
            <a:r>
              <a:rPr lang="sk-SK" dirty="0" smtClean="0"/>
              <a:t>Zeeman</a:t>
            </a:r>
            <a:r>
              <a:rPr lang="en-US" dirty="0" err="1" smtClean="0"/>
              <a:t>ov</a:t>
            </a:r>
            <a:r>
              <a:rPr lang="sk-SK" dirty="0" smtClean="0"/>
              <a:t> </a:t>
            </a:r>
            <a:r>
              <a:rPr lang="en-US" dirty="0" err="1" smtClean="0"/>
              <a:t>jav</a:t>
            </a:r>
            <a:r>
              <a:rPr lang="sk-SK" dirty="0" smtClean="0"/>
              <a:t> so spinom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993" y="1816730"/>
                <a:ext cx="11142701" cy="4914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k-SK" dirty="0" smtClean="0"/>
                  <a:t>Štiepenie energetických hladín atómu</a:t>
                </a:r>
              </a:p>
              <a:p>
                <a:pPr marL="0" indent="0">
                  <a:buNone/>
                </a:pPr>
                <a:r>
                  <a:rPr lang="sk-SK" dirty="0" smtClean="0"/>
                  <a:t>	v externom magnetickom poli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b="0" dirty="0" err="1" smtClean="0"/>
                  <a:t>Bohrov</a:t>
                </a:r>
                <a:r>
                  <a:rPr lang="en-US" b="0" dirty="0" smtClean="0"/>
                  <a:t> magneton</a:t>
                </a:r>
                <a:endParaRPr lang="sk-SK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0" dirty="0" err="1" smtClean="0">
                    <a:solidFill>
                      <a:schemeClr val="tx1"/>
                    </a:solidFill>
                  </a:rPr>
                  <a:t>Landeho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 g-</a:t>
                </a:r>
                <a:r>
                  <a:rPr lang="en-US" b="0" dirty="0" err="1" smtClean="0">
                    <a:solidFill>
                      <a:schemeClr val="tx1"/>
                    </a:solidFill>
                  </a:rPr>
                  <a:t>faktor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0" dirty="0" smtClean="0"/>
                  <a:t>(</a:t>
                </a:r>
                <a:r>
                  <a:rPr lang="en-US" b="0" dirty="0" err="1" smtClean="0"/>
                  <a:t>geometrick</a:t>
                </a:r>
                <a:r>
                  <a:rPr lang="sk-SK" dirty="0" smtClean="0"/>
                  <a:t>á							 konštanta priemetov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b="0" dirty="0" smtClean="0"/>
                  <a:t>)</a:t>
                </a:r>
                <a:endParaRPr lang="sk-SK" b="0" dirty="0" smtClean="0"/>
              </a:p>
              <a:p>
                <a:pPr marL="457200" lvl="1" indent="0">
                  <a:buNone/>
                </a:pPr>
                <a:r>
                  <a:rPr lang="sk-SK" dirty="0"/>
                  <a:t> 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b="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: </a:t>
                </a:r>
                <a:r>
                  <a:rPr lang="en-US" b="0" dirty="0" err="1" smtClean="0"/>
                  <a:t>magnetick</a:t>
                </a:r>
                <a:r>
                  <a:rPr lang="sk-SK" dirty="0" smtClean="0"/>
                  <a:t>é kvantové číslo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priemet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magn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po</a:t>
                </a:r>
                <a:r>
                  <a:rPr lang="sk-SK" dirty="0" smtClean="0"/>
                  <a:t>ľ</a:t>
                </a:r>
                <a:r>
                  <a:rPr lang="en-US" dirty="0" smtClean="0"/>
                  <a:t>a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z), </a:t>
                </a:r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sk-SK" b="1" dirty="0" smtClean="0"/>
                  <a:t>štiepenie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k-SK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sk-SK" b="1" dirty="0" smtClean="0"/>
                  <a:t> na 4 hladiny</a:t>
                </a:r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sk-SK" b="1" dirty="0" smtClean="0"/>
                  <a:t>štiepenie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𝟑𝐩</m:t>
                        </m:r>
                      </m:e>
                      <m: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sk-SK" b="1" dirty="0" smtClean="0"/>
                  <a:t> na </a:t>
                </a:r>
                <a:r>
                  <a:rPr lang="en-US" b="1" dirty="0" smtClean="0"/>
                  <a:t>2</a:t>
                </a:r>
                <a:r>
                  <a:rPr lang="sk-SK" b="1" dirty="0" smtClean="0"/>
                  <a:t> hladiny</a:t>
                </a:r>
                <a:endParaRPr lang="en-US" b="1" dirty="0" smtClean="0"/>
              </a:p>
              <a:p>
                <a:endParaRPr lang="sk-SK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993" y="1816730"/>
                <a:ext cx="11142701" cy="4914576"/>
              </a:xfrm>
              <a:blipFill>
                <a:blip r:embed="rId2"/>
                <a:stretch>
                  <a:fillRect l="-985" t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9276202" y="4660135"/>
            <a:ext cx="363557" cy="103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59741" y="5769240"/>
            <a:ext cx="258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Nie</a:t>
            </a:r>
            <a:r>
              <a:rPr lang="en-US" dirty="0" smtClean="0"/>
              <a:t> v</a:t>
            </a:r>
            <a:r>
              <a:rPr lang="sk-SK" dirty="0" smtClean="0"/>
              <a:t>šetky prechody sú povolené: selection rules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62307" y="19094"/>
            <a:ext cx="6703699" cy="5006631"/>
            <a:chOff x="6362307" y="19094"/>
            <a:chExt cx="6703699" cy="5006631"/>
          </a:xfrm>
        </p:grpSpPr>
        <p:pic>
          <p:nvPicPr>
            <p:cNvPr id="8" name="Picture 2" descr="http://hyperphysics.phy-astr.gsu.edu/hbase/quantum/imgqua/Sodzee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307" y="332075"/>
              <a:ext cx="5829693" cy="469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970006" y="19094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/>
                <a:t>http://hyperphysics.phy-astr.gsu.edu/hbase/quantum/sodzee.html#c1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0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67" y="332075"/>
            <a:ext cx="11011293" cy="1325563"/>
          </a:xfrm>
        </p:spPr>
        <p:txBody>
          <a:bodyPr/>
          <a:lstStyle/>
          <a:p>
            <a:r>
              <a:rPr lang="en-US" dirty="0" smtClean="0"/>
              <a:t>3* </a:t>
            </a:r>
            <a:r>
              <a:rPr lang="sk-SK" dirty="0" smtClean="0"/>
              <a:t>Zeeman</a:t>
            </a:r>
            <a:r>
              <a:rPr lang="en-US" dirty="0" err="1" smtClean="0"/>
              <a:t>ov</a:t>
            </a:r>
            <a:r>
              <a:rPr lang="sk-SK" dirty="0" smtClean="0"/>
              <a:t> </a:t>
            </a:r>
            <a:r>
              <a:rPr lang="en-US" dirty="0" err="1" smtClean="0"/>
              <a:t>jav</a:t>
            </a:r>
            <a:r>
              <a:rPr lang="sk-SK" dirty="0" smtClean="0"/>
              <a:t> so spinom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993" y="1816730"/>
                <a:ext cx="11142701" cy="4914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k-SK" dirty="0" smtClean="0"/>
                  <a:t>Štiepenie energetických hladín atómu</a:t>
                </a:r>
              </a:p>
              <a:p>
                <a:pPr marL="0" indent="0">
                  <a:buNone/>
                </a:pPr>
                <a:r>
                  <a:rPr lang="sk-SK" dirty="0" smtClean="0"/>
                  <a:t>	v externom magnetickom poli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b="0" dirty="0" err="1" smtClean="0"/>
                  <a:t>Bohrov</a:t>
                </a:r>
                <a:r>
                  <a:rPr lang="en-US" b="0" dirty="0" smtClean="0"/>
                  <a:t> magneton</a:t>
                </a:r>
                <a:endParaRPr lang="sk-SK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Landeho</a:t>
                </a:r>
                <a:r>
                  <a:rPr lang="en-US" b="0" dirty="0" smtClean="0"/>
                  <a:t> g-</a:t>
                </a:r>
                <a:r>
                  <a:rPr lang="en-US" b="0" dirty="0" err="1" smtClean="0"/>
                  <a:t>faktor</a:t>
                </a:r>
                <a:r>
                  <a:rPr lang="en-US" b="0" dirty="0" smtClean="0"/>
                  <a:t> (</a:t>
                </a:r>
                <a:r>
                  <a:rPr lang="en-US" b="0" dirty="0" err="1" smtClean="0"/>
                  <a:t>geometrick</a:t>
                </a:r>
                <a:r>
                  <a:rPr lang="sk-SK" dirty="0" smtClean="0"/>
                  <a:t>á							 konštanta priemetov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b="0" dirty="0" smtClean="0"/>
                  <a:t>)</a:t>
                </a:r>
                <a:endParaRPr lang="sk-SK" b="0" dirty="0" smtClean="0"/>
              </a:p>
              <a:p>
                <a:pPr marL="457200" lvl="1" indent="0">
                  <a:buNone/>
                </a:pPr>
                <a:r>
                  <a:rPr lang="sk-SK" dirty="0"/>
                  <a:t> 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b="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: </a:t>
                </a:r>
                <a:r>
                  <a:rPr lang="en-US" b="0" dirty="0" err="1" smtClean="0"/>
                  <a:t>magnetick</a:t>
                </a:r>
                <a:r>
                  <a:rPr lang="sk-SK" dirty="0" smtClean="0"/>
                  <a:t>é kvantové číslo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priemet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magn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po</a:t>
                </a:r>
                <a:r>
                  <a:rPr lang="sk-SK" dirty="0" smtClean="0"/>
                  <a:t>ľ</a:t>
                </a:r>
                <a:r>
                  <a:rPr lang="en-US" dirty="0" smtClean="0"/>
                  <a:t>a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z), </a:t>
                </a:r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-&gt; </a:t>
                </a:r>
                <a:r>
                  <a:rPr lang="sk-SK" b="0" dirty="0" smtClean="0"/>
                  <a:t>štiepenie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k-SK" b="0" dirty="0" smtClean="0"/>
                  <a:t> na 4 hladiny</a:t>
                </a:r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-&gt; </a:t>
                </a:r>
                <a:r>
                  <a:rPr lang="sk-SK" b="0" dirty="0" smtClean="0"/>
                  <a:t>štiepenie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k-SK" b="0" dirty="0" smtClean="0"/>
                  <a:t> na </a:t>
                </a:r>
                <a:r>
                  <a:rPr lang="en-US" b="0" dirty="0" smtClean="0"/>
                  <a:t>2</a:t>
                </a:r>
                <a:r>
                  <a:rPr lang="sk-SK" b="0" dirty="0" smtClean="0"/>
                  <a:t> hladiny</a:t>
                </a:r>
                <a:endParaRPr lang="en-US" b="0" dirty="0" smtClean="0"/>
              </a:p>
              <a:p>
                <a:endParaRPr lang="sk-SK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993" y="1816730"/>
                <a:ext cx="11142701" cy="4914576"/>
              </a:xfrm>
              <a:blipFill>
                <a:blip r:embed="rId2"/>
                <a:stretch>
                  <a:fillRect l="-985" t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793360" y="1347534"/>
            <a:ext cx="3048000" cy="2162176"/>
            <a:chOff x="4087113" y="4784536"/>
            <a:chExt cx="3048000" cy="2162176"/>
          </a:xfrm>
        </p:grpSpPr>
        <p:pic>
          <p:nvPicPr>
            <p:cNvPr id="3074" name="Picture 2" descr="http://hyperphysics.phy-astr.gsu.edu/hbase/quantum/imgqua/land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13" y="4784536"/>
              <a:ext cx="3048000" cy="21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87113" y="6581001"/>
              <a:ext cx="16748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http://hyperphysics.phy-astr.gsu.edu/hbase/quantum/Lande.html#c2</a:t>
              </a:r>
              <a:endParaRPr lang="en-US" sz="600" dirty="0"/>
            </a:p>
          </p:txBody>
        </p:sp>
      </p:grpSp>
      <p:pic>
        <p:nvPicPr>
          <p:cNvPr id="10242" name="Picture 2" descr="http://hyperphysics.phy-astr.gsu.edu/hbase/quantum/imgqua/vec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7"/>
          <a:stretch/>
        </p:blipFill>
        <p:spPr bwMode="auto">
          <a:xfrm>
            <a:off x="8938694" y="3777482"/>
            <a:ext cx="2618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642" y="1498056"/>
            <a:ext cx="2156052" cy="1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02" y="365125"/>
            <a:ext cx="10515600" cy="1325563"/>
          </a:xfrm>
        </p:spPr>
        <p:txBody>
          <a:bodyPr/>
          <a:lstStyle/>
          <a:p>
            <a:r>
              <a:rPr lang="en-US" dirty="0" smtClean="0"/>
              <a:t>3* </a:t>
            </a:r>
            <a:r>
              <a:rPr lang="sk-SK" dirty="0" smtClean="0"/>
              <a:t>Zeeman</a:t>
            </a:r>
            <a:r>
              <a:rPr lang="en-US" dirty="0" err="1" smtClean="0"/>
              <a:t>ov</a:t>
            </a:r>
            <a:r>
              <a:rPr lang="sk-SK" dirty="0" smtClean="0"/>
              <a:t> </a:t>
            </a:r>
            <a:r>
              <a:rPr lang="en-US" dirty="0" err="1" smtClean="0"/>
              <a:t>jav</a:t>
            </a:r>
            <a:r>
              <a:rPr lang="sk-SK" dirty="0" smtClean="0"/>
              <a:t> so spinom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307249"/>
              </p:ext>
            </p:extLst>
          </p:nvPr>
        </p:nvGraphicFramePr>
        <p:xfrm>
          <a:off x="7004647" y="103518"/>
          <a:ext cx="5113703" cy="2673189"/>
        </p:xfrm>
        <a:graphic>
          <a:graphicData uri="http://schemas.openxmlformats.org/drawingml/2006/table">
            <a:tbl>
              <a:tblPr/>
              <a:tblGrid>
                <a:gridCol w="730529">
                  <a:extLst>
                    <a:ext uri="{9D8B030D-6E8A-4147-A177-3AD203B41FA5}">
                      <a16:colId xmlns:a16="http://schemas.microsoft.com/office/drawing/2014/main" val="864445636"/>
                    </a:ext>
                  </a:extLst>
                </a:gridCol>
                <a:gridCol w="730529">
                  <a:extLst>
                    <a:ext uri="{9D8B030D-6E8A-4147-A177-3AD203B41FA5}">
                      <a16:colId xmlns:a16="http://schemas.microsoft.com/office/drawing/2014/main" val="689549198"/>
                    </a:ext>
                  </a:extLst>
                </a:gridCol>
                <a:gridCol w="730529">
                  <a:extLst>
                    <a:ext uri="{9D8B030D-6E8A-4147-A177-3AD203B41FA5}">
                      <a16:colId xmlns:a16="http://schemas.microsoft.com/office/drawing/2014/main" val="1910716733"/>
                    </a:ext>
                  </a:extLst>
                </a:gridCol>
                <a:gridCol w="730529">
                  <a:extLst>
                    <a:ext uri="{9D8B030D-6E8A-4147-A177-3AD203B41FA5}">
                      <a16:colId xmlns:a16="http://schemas.microsoft.com/office/drawing/2014/main" val="1566825504"/>
                    </a:ext>
                  </a:extLst>
                </a:gridCol>
                <a:gridCol w="730529">
                  <a:extLst>
                    <a:ext uri="{9D8B030D-6E8A-4147-A177-3AD203B41FA5}">
                      <a16:colId xmlns:a16="http://schemas.microsoft.com/office/drawing/2014/main" val="1215405035"/>
                    </a:ext>
                  </a:extLst>
                </a:gridCol>
                <a:gridCol w="730529">
                  <a:extLst>
                    <a:ext uri="{9D8B030D-6E8A-4147-A177-3AD203B41FA5}">
                      <a16:colId xmlns:a16="http://schemas.microsoft.com/office/drawing/2014/main" val="1549993285"/>
                    </a:ext>
                  </a:extLst>
                </a:gridCol>
                <a:gridCol w="730529">
                  <a:extLst>
                    <a:ext uri="{9D8B030D-6E8A-4147-A177-3AD203B41FA5}">
                      <a16:colId xmlns:a16="http://schemas.microsoft.com/office/drawing/2014/main" val="2869813119"/>
                    </a:ext>
                  </a:extLst>
                </a:gridCol>
              </a:tblGrid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orbital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73887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3p3/2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37616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82854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97131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3138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3p1/2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15126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- 1/3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42314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636861"/>
                  </a:ext>
                </a:extLst>
              </a:tr>
              <a:tr h="29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- 1/2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   </a:t>
                      </a:r>
                    </a:p>
                  </a:txBody>
                  <a:tcPr marL="12433" marR="12433" marT="12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92533"/>
                  </a:ext>
                </a:extLst>
              </a:tr>
            </a:tbl>
          </a:graphicData>
        </a:graphic>
      </p:graphicFrame>
      <p:pic>
        <p:nvPicPr>
          <p:cNvPr id="6" name="Picture 2" descr="http://hyperphysics.phy-astr.gsu.edu/hbase/quantum/imgqua/Sodz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06" y="3018631"/>
            <a:ext cx="4768644" cy="38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21894" y="1861427"/>
                <a:ext cx="6482753" cy="46773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𝑜𝑟𝑏𝑖𝑡𝑎𝑙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𝒔𝒑𝒊𝒏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dirty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sk-SK" dirty="0" smtClean="0"/>
              </a:p>
              <a:p>
                <a:endParaRPr lang="sk-SK" dirty="0" smtClean="0"/>
              </a:p>
              <a:p>
                <a:r>
                  <a:rPr lang="en-US" dirty="0" err="1" smtClean="0"/>
                  <a:t>Kv</a:t>
                </a:r>
                <a:r>
                  <a:rPr lang="sk-SK" dirty="0"/>
                  <a:t>ô</a:t>
                </a:r>
                <a:r>
                  <a:rPr lang="en-US" dirty="0" smtClean="0"/>
                  <a:t>li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spin-orbit</a:t>
                </a:r>
                <a:r>
                  <a:rPr lang="sk-SK" dirty="0" smtClean="0">
                    <a:solidFill>
                      <a:schemeClr val="accent5"/>
                    </a:solidFill>
                  </a:rPr>
                  <a:t>á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lovej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interakcii</a:t>
                </a:r>
                <a:r>
                  <a:rPr lang="sk-SK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sk-SK" dirty="0" smtClean="0"/>
                  <a:t>sa hladiny štiepia symetricky na </a:t>
                </a:r>
                <a:r>
                  <a:rPr lang="sk-SK" b="1" dirty="0" smtClean="0"/>
                  <a:t>párny </a:t>
                </a:r>
                <a:r>
                  <a:rPr lang="sk-SK" dirty="0" smtClean="0"/>
                  <a:t>počet a teda pôvodné hladiny zaniknú</a:t>
                </a:r>
                <a:r>
                  <a:rPr lang="en-US" dirty="0" smtClean="0"/>
                  <a:t>! </a:t>
                </a:r>
                <a:endParaRPr lang="sk-SK" dirty="0" smtClean="0"/>
              </a:p>
              <a:p>
                <a:endParaRPr lang="sk-SK" dirty="0" smtClean="0"/>
              </a:p>
              <a:p>
                <a:r>
                  <a:rPr lang="sk-SK" dirty="0" smtClean="0">
                    <a:solidFill>
                      <a:srgbClr val="C00000"/>
                    </a:solidFill>
                  </a:rPr>
                  <a:t>Landeho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</a:t>
                </a:r>
                <a:r>
                  <a:rPr lang="sk-SK" dirty="0" smtClean="0">
                    <a:solidFill>
                      <a:srgbClr val="C00000"/>
                    </a:solidFill>
                  </a:rPr>
                  <a:t> faktor </a:t>
                </a:r>
                <a:r>
                  <a:rPr lang="sk-SK" dirty="0" smtClean="0"/>
                  <a:t>závisí od l,s,j a teda niektoré hladiny sa </a:t>
                </a:r>
                <a:r>
                  <a:rPr lang="sk-SK" dirty="0"/>
                  <a:t>š</a:t>
                </a:r>
                <a:r>
                  <a:rPr lang="sk-SK" dirty="0" smtClean="0"/>
                  <a:t>tiepia viac ako iné: pôvodné energetické rozdiely medzi hladinami sa nezachovajú 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4" y="1861427"/>
                <a:ext cx="6482753" cy="4677396"/>
              </a:xfrm>
              <a:prstGeom prst="rect">
                <a:avLst/>
              </a:prstGeom>
              <a:blipFill>
                <a:blip r:embed="rId3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4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40206"/>
            <a:ext cx="12192000" cy="6297282"/>
            <a:chOff x="1288331" y="1564507"/>
            <a:chExt cx="9304636" cy="44175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8331" y="1564507"/>
              <a:ext cx="9304636" cy="44175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30738" y="1825624"/>
              <a:ext cx="2017335" cy="380217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80007" y="1970202"/>
              <a:ext cx="2055045" cy="3516198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55325" y="2997725"/>
              <a:ext cx="537328" cy="170625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77459" y="1564507"/>
              <a:ext cx="1615508" cy="2705835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155" y="255942"/>
            <a:ext cx="2692755" cy="46166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Sodíková lampa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22307" y="27737"/>
            <a:ext cx="2692755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Elektromagnet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7931" y="1715402"/>
            <a:ext cx="2290753" cy="461665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Plameň so soľou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75176" y="4225667"/>
            <a:ext cx="2116824" cy="461665"/>
          </a:xfrm>
          <a:prstGeom prst="rect">
            <a:avLst/>
          </a:prstGeo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Tienidlo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68887" y="6529657"/>
            <a:ext cx="637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Demo: </a:t>
            </a:r>
            <a:r>
              <a:rPr lang="en-US" dirty="0" smtClean="0"/>
              <a:t>https://youtu.be/iyBjPiRlxzg?si=2G0g15QEt1f2Sm0K&amp;t=46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7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Take home message: </a:t>
            </a:r>
            <a:br>
              <a:rPr lang="sk-SK" dirty="0" smtClean="0"/>
            </a:br>
            <a:r>
              <a:rPr lang="sk-SK" dirty="0" smtClean="0"/>
              <a:t>p</a:t>
            </a:r>
            <a:r>
              <a:rPr lang="en-US" dirty="0" smtClean="0"/>
              <a:t>re</a:t>
            </a:r>
            <a:r>
              <a:rPr lang="sk-SK" dirty="0" smtClean="0"/>
              <a:t>čo plameň prestane tieniť v magnetickom poli?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007"/>
            <a:ext cx="10515600" cy="4351338"/>
          </a:xfrm>
        </p:spPr>
        <p:txBody>
          <a:bodyPr/>
          <a:lstStyle/>
          <a:p>
            <a:r>
              <a:rPr lang="sk-SK" dirty="0" smtClean="0"/>
              <a:t>Magnetické pole štiepi energetické hladiny v atóme </a:t>
            </a:r>
            <a:r>
              <a:rPr lang="en-US" dirty="0" smtClean="0"/>
              <a:t>(</a:t>
            </a:r>
            <a:r>
              <a:rPr lang="en-US" dirty="0" err="1" smtClean="0"/>
              <a:t>rozb</a:t>
            </a:r>
            <a:r>
              <a:rPr lang="sk-SK" dirty="0" smtClean="0"/>
              <a:t>íja symetriu, hladiny ktoré boli nerozslíšiteľné majú v poli rozdielnu energiu) </a:t>
            </a:r>
          </a:p>
          <a:p>
            <a:r>
              <a:rPr lang="sk-SK" dirty="0" smtClean="0"/>
              <a:t>E</a:t>
            </a:r>
            <a:r>
              <a:rPr lang="en-US" dirty="0" err="1" smtClean="0"/>
              <a:t>nergia</a:t>
            </a:r>
            <a:r>
              <a:rPr lang="en-US" dirty="0" smtClean="0"/>
              <a:t> </a:t>
            </a:r>
            <a:r>
              <a:rPr lang="en-US" dirty="0" err="1" smtClean="0"/>
              <a:t>fot</a:t>
            </a:r>
            <a:r>
              <a:rPr lang="sk-SK" dirty="0" smtClean="0"/>
              <a:t>ónov emitovaných z lampy už nezodpovedá rozdielu energii medzi „novými“ energetickými hladinami v plameni v mag. poli  </a:t>
            </a:r>
            <a:r>
              <a:rPr lang="en-US" dirty="0" smtClean="0"/>
              <a:t>– </a:t>
            </a:r>
            <a:r>
              <a:rPr lang="en-US" dirty="0" err="1" smtClean="0"/>
              <a:t>nedoch</a:t>
            </a:r>
            <a:r>
              <a:rPr lang="sk-SK" dirty="0" smtClean="0"/>
              <a:t>ádza k absorpcii, fotóny prechádzajú, plameň netieni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robiť?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/>
              </a:bodyPr>
              <a:lstStyle/>
              <a:p>
                <a:r>
                  <a:rPr lang="sk-SK" dirty="0" smtClean="0"/>
                  <a:t>Rozchodiť aparatúru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treba</a:t>
                </a:r>
                <a:r>
                  <a:rPr lang="en-US" dirty="0" smtClean="0"/>
                  <a:t> </a:t>
                </a:r>
                <a:r>
                  <a:rPr lang="sk-SK" dirty="0" smtClean="0"/>
                  <a:t>silné magnetické pole</a:t>
                </a:r>
              </a:p>
              <a:p>
                <a:pPr lvl="1"/>
                <a:r>
                  <a:rPr lang="sk-SK" dirty="0" smtClean="0"/>
                  <a:t>Zdroje tvrdia, že na pozorovanie zosvetlenia treba</a:t>
                </a:r>
                <a:r>
                  <a:rPr lang="en-US" dirty="0" smtClean="0"/>
                  <a:t> r</a:t>
                </a:r>
                <a:r>
                  <a:rPr lang="sk-SK" dirty="0" smtClean="0"/>
                  <a:t>ádovo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k-SK" dirty="0"/>
              </a:p>
              <a:p>
                <a:pPr lvl="1"/>
                <a:r>
                  <a:rPr lang="en-US" dirty="0" smtClean="0"/>
                  <a:t>pre </a:t>
                </a:r>
                <a:r>
                  <a:rPr lang="en-US" dirty="0" err="1" smtClean="0"/>
                  <a:t>ilustr</a:t>
                </a:r>
                <a:r>
                  <a:rPr lang="sk-SK" dirty="0" smtClean="0"/>
                  <a:t>áciu, štiepenie dubletu zodpovedá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r>
                  <a:rPr lang="en-US" dirty="0" err="1" smtClean="0"/>
                  <a:t>Ve</a:t>
                </a:r>
                <a:r>
                  <a:rPr lang="sk-SK" dirty="0" smtClean="0"/>
                  <a:t>ľmi veľmi veľa </a:t>
                </a:r>
                <a:r>
                  <a:rPr lang="en-US" dirty="0" smtClean="0"/>
                  <a:t>(</a:t>
                </a:r>
                <a:r>
                  <a:rPr lang="sk-SK" dirty="0" smtClean="0"/>
                  <a:t>sme v režime Zeemanovho efektu v slabom magnetickom poli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sila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vzh</a:t>
                </a:r>
                <a:r>
                  <a:rPr lang="sk-SK" dirty="0" smtClean="0"/>
                  <a:t>ľadom na vnútorné magnetické pole</a:t>
                </a:r>
                <a:r>
                  <a:rPr lang="en-US" dirty="0" smtClean="0"/>
                  <a:t>)</a:t>
                </a:r>
                <a:endParaRPr lang="sk-SK" dirty="0" smtClean="0"/>
              </a:p>
              <a:p>
                <a:pPr lvl="1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sk-SK" dirty="0" smtClean="0"/>
              </a:p>
              <a:p>
                <a:r>
                  <a:rPr lang="en-US" dirty="0" err="1" smtClean="0"/>
                  <a:t>Uk</a:t>
                </a:r>
                <a:r>
                  <a:rPr lang="sk-SK" dirty="0" smtClean="0"/>
                  <a:t>ázať absorbčné spektrum plameňa </a:t>
                </a:r>
                <a:r>
                  <a:rPr lang="en-US" dirty="0" smtClean="0"/>
                  <a:t>– vid</a:t>
                </a:r>
                <a:r>
                  <a:rPr lang="sk-SK" dirty="0" smtClean="0"/>
                  <a:t>ieť dublet?</a:t>
                </a:r>
              </a:p>
              <a:p>
                <a:r>
                  <a:rPr lang="sk-SK" dirty="0" smtClean="0"/>
                  <a:t>Kedy jav pozorujeme </a:t>
                </a:r>
                <a:r>
                  <a:rPr lang="en-US" dirty="0" smtClean="0"/>
                  <a:t>(pre </a:t>
                </a:r>
                <a:r>
                  <a:rPr lang="en-US" dirty="0" err="1" smtClean="0"/>
                  <a:t>ako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siln</a:t>
                </a:r>
                <a:r>
                  <a:rPr lang="sk-SK" dirty="0" smtClean="0"/>
                  <a:t>é B, a prečo nie pre slabšie)? </a:t>
                </a:r>
              </a:p>
              <a:p>
                <a:pPr lvl="1"/>
                <a:r>
                  <a:rPr lang="sk-SK" dirty="0" smtClean="0"/>
                  <a:t>Pri klasickom pozorovaní spektrálnych čiar závisí od rozlíšenia spektrometra, tu to nie je ten prípad</a:t>
                </a:r>
              </a:p>
              <a:p>
                <a:r>
                  <a:rPr lang="sk-SK" dirty="0" smtClean="0"/>
                  <a:t>Závisí zosvetlenie od intenzity poľa? Ak áno, ako</a:t>
                </a:r>
                <a:r>
                  <a:rPr lang="sk-SK" dirty="0"/>
                  <a:t> </a:t>
                </a:r>
                <a:r>
                  <a:rPr lang="sk-SK" dirty="0" smtClean="0"/>
                  <a:t>a prečo?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>
                <a:blip r:embed="rId2"/>
                <a:stretch>
                  <a:fillRect l="-1043" t="-1998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rady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0611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Sodíková lampa sa dá kúpiť </a:t>
            </a:r>
            <a:r>
              <a:rPr lang="en-US" dirty="0" smtClean="0"/>
              <a:t>(low pressure sodium lamp)</a:t>
            </a:r>
            <a:endParaRPr lang="sk-SK" dirty="0" smtClean="0"/>
          </a:p>
          <a:p>
            <a:r>
              <a:rPr lang="en-US" dirty="0" smtClean="0"/>
              <a:t>Plame</a:t>
            </a:r>
            <a:r>
              <a:rPr lang="sk-SK" dirty="0" smtClean="0"/>
              <a:t>ň: napr. Keramická tyč zohriata do horúca a ponorená do soli </a:t>
            </a:r>
            <a:r>
              <a:rPr lang="en-US" dirty="0" smtClean="0"/>
              <a:t>– </a:t>
            </a:r>
            <a:r>
              <a:rPr lang="en-US" dirty="0" err="1" smtClean="0"/>
              <a:t>stabiln</a:t>
            </a:r>
            <a:r>
              <a:rPr lang="sk-SK" dirty="0" smtClean="0"/>
              <a:t>ý plameň </a:t>
            </a:r>
          </a:p>
          <a:p>
            <a:r>
              <a:rPr lang="sk-SK" dirty="0" smtClean="0"/>
              <a:t>Video, popis a followup video na výrou elektromagnetu, Applied science kanál: </a:t>
            </a:r>
            <a:r>
              <a:rPr lang="en-US" dirty="0" smtClean="0">
                <a:hlinkClick r:id="rId2"/>
              </a:rPr>
              <a:t>https://www.youtube.com/watch?v=OzkcB1lkgGU</a:t>
            </a:r>
            <a:endParaRPr lang="sk-SK" dirty="0" smtClean="0"/>
          </a:p>
          <a:p>
            <a:pPr lvl="1"/>
            <a:r>
              <a:rPr lang="sk-SK" dirty="0" smtClean="0"/>
              <a:t>Elektromagnet vyrobili zo starej mikrovlnky alebo transformátora</a:t>
            </a:r>
          </a:p>
          <a:p>
            <a:pPr lvl="1"/>
            <a:r>
              <a:rPr lang="sk-SK" dirty="0" smtClean="0"/>
              <a:t>Dá sa aj so silnými neodýmiovými magnetmi, ale pohyb okolo plameňa môže komplikovať pozorovanie</a:t>
            </a:r>
            <a:endParaRPr lang="en-US" dirty="0" smtClean="0"/>
          </a:p>
          <a:p>
            <a:pPr lvl="1"/>
            <a:r>
              <a:rPr lang="en-US" dirty="0" err="1" smtClean="0"/>
              <a:t>Elektromagnet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prehrieva</a:t>
            </a:r>
            <a:r>
              <a:rPr lang="en-US" dirty="0" smtClean="0"/>
              <a:t> –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trivi</a:t>
            </a:r>
            <a:r>
              <a:rPr lang="sk-SK" dirty="0" smtClean="0"/>
              <a:t>álne bežať experiment</a:t>
            </a:r>
          </a:p>
          <a:p>
            <a:pPr lvl="1"/>
            <a:r>
              <a:rPr lang="sk-SK" dirty="0" smtClean="0"/>
              <a:t>Užitočné vedieť merať silu poľa</a:t>
            </a:r>
          </a:p>
          <a:p>
            <a:r>
              <a:rPr lang="sk-SK" dirty="0" smtClean="0"/>
              <a:t>Nájsť spôsob merania spe</a:t>
            </a:r>
            <a:r>
              <a:rPr lang="en-US" dirty="0" err="1" smtClean="0"/>
              <a:t>ktra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farebn</a:t>
            </a:r>
            <a:r>
              <a:rPr lang="sk-SK" dirty="0" smtClean="0"/>
              <a:t>ý filter na ilustráciu, ideálne spektrometer, interferometer, možno RAW fotka?)</a:t>
            </a:r>
          </a:p>
          <a:p>
            <a:r>
              <a:rPr lang="sk-SK" dirty="0" smtClean="0"/>
              <a:t>Meranie </a:t>
            </a:r>
            <a:r>
              <a:rPr lang="en-US" dirty="0" smtClean="0"/>
              <a:t>(</a:t>
            </a:r>
            <a:r>
              <a:rPr lang="en-US" dirty="0" err="1" smtClean="0"/>
              <a:t>zmeny</a:t>
            </a:r>
            <a:r>
              <a:rPr lang="en-US" dirty="0" smtClean="0"/>
              <a:t>) </a:t>
            </a:r>
            <a:r>
              <a:rPr lang="sk-SK" dirty="0" smtClean="0"/>
              <a:t>inten</a:t>
            </a:r>
            <a:r>
              <a:rPr lang="en-US" dirty="0" err="1" smtClean="0"/>
              <a:t>zity</a:t>
            </a:r>
            <a:r>
              <a:rPr lang="en-US" dirty="0" smtClean="0"/>
              <a:t> – </a:t>
            </a:r>
            <a:r>
              <a:rPr lang="en-US" dirty="0" err="1" smtClean="0"/>
              <a:t>napr</a:t>
            </a:r>
            <a:r>
              <a:rPr lang="en-US" dirty="0" smtClean="0"/>
              <a:t>. coach </a:t>
            </a:r>
            <a:r>
              <a:rPr lang="en-US" dirty="0" err="1" smtClean="0"/>
              <a:t>luxmeter</a:t>
            </a:r>
            <a:r>
              <a:rPr lang="en-US" dirty="0" smtClean="0"/>
              <a:t>, </a:t>
            </a:r>
            <a:r>
              <a:rPr lang="en-US" dirty="0" err="1" smtClean="0"/>
              <a:t>mo</a:t>
            </a:r>
            <a:r>
              <a:rPr lang="sk-SK" dirty="0" smtClean="0"/>
              <a:t>žno fotka pri správnom nastavení </a:t>
            </a:r>
            <a:r>
              <a:rPr lang="en-US" dirty="0" smtClean="0"/>
              <a:t>(RAW, </a:t>
            </a:r>
            <a:r>
              <a:rPr lang="sk-SK" dirty="0" smtClean="0"/>
              <a:t>fixná expozícia atď)</a:t>
            </a:r>
          </a:p>
          <a:p>
            <a:r>
              <a:rPr lang="sk-SK" dirty="0" smtClean="0"/>
              <a:t>V silnom magnetickom poli je plameň odpudzovaný, dať pozor aby neskreslovalo merania </a:t>
            </a:r>
            <a:r>
              <a:rPr lang="en-US" dirty="0" smtClean="0">
                <a:hlinkClick r:id="rId3"/>
              </a:rPr>
              <a:t>https://www.youtube.com/watch?v=JV4Fk3VNZqs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Pre v</a:t>
            </a:r>
            <a:r>
              <a:rPr lang="sk-SK" u="sng" dirty="0" smtClean="0"/>
              <a:t>šetky úlohy: </a:t>
            </a:r>
            <a:r>
              <a:rPr lang="sk-SK" dirty="0" smtClean="0"/>
              <a:t>GYPT </a:t>
            </a:r>
            <a:r>
              <a:rPr lang="sk-SK" dirty="0" smtClean="0">
                <a:hlinkClick r:id="rId2"/>
              </a:rPr>
              <a:t>https://2024.gypt.org/refkit/references/17/</a:t>
            </a:r>
            <a:endParaRPr lang="sk-SK" dirty="0" smtClean="0"/>
          </a:p>
          <a:p>
            <a:r>
              <a:rPr lang="sk-SK" dirty="0" smtClean="0"/>
              <a:t>Videá: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https://www.youtube.com/watch?v=OzkcB1lkgGU</a:t>
            </a:r>
            <a:endParaRPr lang="sk-SK" dirty="0" smtClean="0"/>
          </a:p>
          <a:p>
            <a:pPr lvl="1"/>
            <a:r>
              <a:rPr lang="en-US" dirty="0" smtClean="0">
                <a:hlinkClick r:id="rId4"/>
              </a:rPr>
              <a:t>https://www.youtube.com/watch?v=iyBjPiRlxzg&amp;t=46s</a:t>
            </a:r>
            <a:endParaRPr lang="sk-SK" dirty="0" smtClean="0"/>
          </a:p>
          <a:p>
            <a:pPr lvl="1"/>
            <a:r>
              <a:rPr lang="en-US" dirty="0" smtClean="0">
                <a:hlinkClick r:id="rId5"/>
              </a:rPr>
              <a:t>https://www.youtube.com/watch?v=g9Lw2oV7nSc</a:t>
            </a:r>
            <a:endParaRPr lang="sk-SK" dirty="0" smtClean="0"/>
          </a:p>
          <a:p>
            <a:r>
              <a:rPr lang="sk-SK" dirty="0" smtClean="0"/>
              <a:t>Hyperphysics: </a:t>
            </a:r>
          </a:p>
          <a:p>
            <a:pPr lvl="1"/>
            <a:r>
              <a:rPr lang="sk-SK" dirty="0" smtClean="0">
                <a:hlinkClick r:id="rId6"/>
              </a:rPr>
              <a:t>http://hyperphysics.phy-astr.gsu.edu/hbase/quantum/sodzee.html#c2</a:t>
            </a:r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2854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2766218"/>
            <a:ext cx="10515600" cy="1325563"/>
          </a:xfrm>
        </p:spPr>
        <p:txBody>
          <a:bodyPr/>
          <a:lstStyle/>
          <a:p>
            <a:r>
              <a:rPr lang="sk-SK" dirty="0" smtClean="0"/>
              <a:t>Príjemnú zábavu </a:t>
            </a:r>
            <a:r>
              <a:rPr lang="en-US" dirty="0" smtClean="0"/>
              <a:t>:)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68" r="24481"/>
          <a:stretch/>
        </p:blipFill>
        <p:spPr>
          <a:xfrm>
            <a:off x="6962219" y="432969"/>
            <a:ext cx="4901938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168" r="24481"/>
          <a:stretch/>
        </p:blipFill>
        <p:spPr>
          <a:xfrm>
            <a:off x="1272619" y="583798"/>
            <a:ext cx="4901938" cy="599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779" r="30496"/>
          <a:stretch/>
        </p:blipFill>
        <p:spPr>
          <a:xfrm>
            <a:off x="6843859" y="612377"/>
            <a:ext cx="4100661" cy="5963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655" y="60578"/>
            <a:ext cx="3583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BEZ magnetického poľa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02256" y="36047"/>
            <a:ext cx="342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S magnetickým poľom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571500"/>
            <a:ext cx="10953750" cy="6048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 smtClean="0"/>
              <a:t>Svetlo vytvorené sodíkom </a:t>
            </a:r>
            <a:r>
              <a:rPr lang="en-US" dirty="0" smtClean="0"/>
              <a:t>(v </a:t>
            </a:r>
            <a:r>
              <a:rPr lang="en-US" dirty="0" err="1" smtClean="0"/>
              <a:t>lampe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svetlo</a:t>
            </a:r>
            <a:r>
              <a:rPr lang="en-US" dirty="0" smtClean="0"/>
              <a:t> </a:t>
            </a:r>
            <a:r>
              <a:rPr lang="en-US" dirty="0" err="1" smtClean="0"/>
              <a:t>pohlten</a:t>
            </a:r>
            <a:r>
              <a:rPr lang="sk-SK" dirty="0" smtClean="0"/>
              <a:t>é sodíkom </a:t>
            </a:r>
            <a:r>
              <a:rPr lang="en-US" dirty="0" smtClean="0"/>
              <a:t>(</a:t>
            </a:r>
            <a:r>
              <a:rPr lang="sk-SK" dirty="0" smtClean="0"/>
              <a:t>v plameni</a:t>
            </a:r>
            <a:r>
              <a:rPr lang="en-US" dirty="0" smtClean="0"/>
              <a:t>) = tie</a:t>
            </a:r>
            <a:r>
              <a:rPr lang="sk-SK" dirty="0" smtClean="0"/>
              <a:t>ň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sk-SK" dirty="0" smtClean="0"/>
              <a:t> </a:t>
            </a:r>
            <a:r>
              <a:rPr lang="en-US" dirty="0" err="1" smtClean="0"/>
              <a:t>magnetick</a:t>
            </a:r>
            <a:r>
              <a:rPr lang="sk-SK" dirty="0" smtClean="0"/>
              <a:t>é pole zmení v</a:t>
            </a:r>
            <a:r>
              <a:rPr lang="en-US" dirty="0" err="1" smtClean="0"/>
              <a:t>lastnosti</a:t>
            </a:r>
            <a:r>
              <a:rPr lang="en-US" dirty="0" smtClean="0"/>
              <a:t> Na v</a:t>
            </a:r>
            <a:r>
              <a:rPr lang="sk-SK" dirty="0" smtClean="0"/>
              <a:t> plameni </a:t>
            </a:r>
          </a:p>
          <a:p>
            <a:pPr marL="0" indent="0" algn="ctr">
              <a:buNone/>
            </a:pPr>
            <a:r>
              <a:rPr lang="en-US" dirty="0" smtClean="0"/>
              <a:t>(situ</a:t>
            </a:r>
            <a:r>
              <a:rPr lang="sk-SK" dirty="0" smtClean="0"/>
              <a:t>ácia už nie je symetrická</a:t>
            </a:r>
            <a:r>
              <a:rPr lang="en-US" dirty="0" smtClean="0"/>
              <a:t>)</a:t>
            </a:r>
            <a:endParaRPr lang="sk-SK" dirty="0" smtClean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svetlo už nie je pohlcované </a:t>
            </a:r>
          </a:p>
          <a:p>
            <a:pPr marL="0" indent="0">
              <a:buNone/>
            </a:pPr>
            <a:endParaRPr lang="sk-SK" dirty="0"/>
          </a:p>
          <a:p>
            <a:pPr marL="514350" indent="-514350">
              <a:buAutoNum type="arabicPeriod"/>
            </a:pPr>
            <a:r>
              <a:rPr lang="sk-SK" i="1" dirty="0" smtClean="0"/>
              <a:t>Ako vytvára sodíková lampa svetlo?</a:t>
            </a:r>
            <a:endParaRPr lang="en-US" i="1" dirty="0"/>
          </a:p>
          <a:p>
            <a:pPr marL="514350" indent="-514350">
              <a:buAutoNum type="arabicPeriod"/>
            </a:pPr>
            <a:r>
              <a:rPr lang="sk-SK" i="1" dirty="0" smtClean="0"/>
              <a:t>Prečo plameň tieni?</a:t>
            </a:r>
            <a:endParaRPr lang="en-US" i="1" dirty="0" smtClean="0"/>
          </a:p>
          <a:p>
            <a:pPr marL="514350" indent="-514350">
              <a:buAutoNum type="arabicPeriod"/>
            </a:pPr>
            <a:r>
              <a:rPr lang="sk-SK" i="1" dirty="0" smtClean="0"/>
              <a:t>Čo sa deje v magnetickom poli? Prečo je tienenie slabšie?</a:t>
            </a:r>
          </a:p>
        </p:txBody>
      </p:sp>
      <p:sp>
        <p:nvSpPr>
          <p:cNvPr id="4" name="Down Arrow 3"/>
          <p:cNvSpPr/>
          <p:nvPr/>
        </p:nvSpPr>
        <p:spPr>
          <a:xfrm>
            <a:off x="5662612" y="1095375"/>
            <a:ext cx="695325" cy="3619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62612" y="2016919"/>
            <a:ext cx="695325" cy="3619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662612" y="3445669"/>
            <a:ext cx="695325" cy="36195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2" y="383979"/>
            <a:ext cx="10515600" cy="1325563"/>
          </a:xfrm>
        </p:spPr>
        <p:txBody>
          <a:bodyPr/>
          <a:lstStyle/>
          <a:p>
            <a:r>
              <a:rPr lang="en-US" dirty="0" smtClean="0"/>
              <a:t>1. Sod</a:t>
            </a:r>
            <a:r>
              <a:rPr lang="sk-SK" dirty="0" smtClean="0"/>
              <a:t>íková lamp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https://youtu.be/g9Lw2oV7nSc?si=xvdhYkNEM2mq-ObR&amp;t=33</a:t>
            </a:r>
            <a:endParaRPr lang="sk-SK" dirty="0"/>
          </a:p>
          <a:p>
            <a:r>
              <a:rPr lang="sk-SK" dirty="0" smtClean="0"/>
              <a:t>V lampe je okrem tuhého Na aj Argón a Neón</a:t>
            </a:r>
          </a:p>
          <a:p>
            <a:r>
              <a:rPr lang="sk-SK" dirty="0" smtClean="0"/>
              <a:t>Výboj rozsvieti Ag a Ne, a pod vysokou teplotou sa Na začne vyparovať</a:t>
            </a:r>
          </a:p>
          <a:p>
            <a:r>
              <a:rPr lang="sk-SK" dirty="0" smtClean="0"/>
              <a:t>Po </a:t>
            </a:r>
            <a:r>
              <a:rPr lang="en-US" dirty="0" smtClean="0"/>
              <a:t>5-10 min</a:t>
            </a:r>
            <a:r>
              <a:rPr lang="sk-SK" dirty="0" smtClean="0"/>
              <a:t> je farba žltá</a:t>
            </a:r>
            <a:r>
              <a:rPr lang="en-US" dirty="0" smtClean="0"/>
              <a:t>, </a:t>
            </a:r>
            <a:r>
              <a:rPr lang="en-US" dirty="0" err="1" smtClean="0"/>
              <a:t>dominovan</a:t>
            </a:r>
            <a:r>
              <a:rPr lang="sk-SK" dirty="0" smtClean="0"/>
              <a:t>á Na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97" y="1545996"/>
            <a:ext cx="5724703" cy="52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51016" y="-85214"/>
            <a:ext cx="3899403" cy="3705108"/>
            <a:chOff x="-251016" y="-85214"/>
            <a:chExt cx="3899403" cy="3705108"/>
          </a:xfrm>
        </p:grpSpPr>
        <p:grpSp>
          <p:nvGrpSpPr>
            <p:cNvPr id="28" name="Group 27"/>
            <p:cNvGrpSpPr/>
            <p:nvPr/>
          </p:nvGrpSpPr>
          <p:grpSpPr>
            <a:xfrm>
              <a:off x="-251016" y="-85214"/>
              <a:ext cx="3899403" cy="3705108"/>
              <a:chOff x="-570396" y="1308414"/>
              <a:chExt cx="6403943" cy="608485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-158155" y="1732826"/>
                <a:ext cx="5550137" cy="531842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60355" y="2524722"/>
                <a:ext cx="3742442" cy="365224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59976" y="2975637"/>
                <a:ext cx="2743200" cy="281894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8832" y="1624700"/>
                <a:ext cx="5520816" cy="552081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060547" y="3345493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1</a:t>
                </a:r>
                <a:endParaRPr lang="en-US" sz="16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82525" y="2724313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2</a:t>
                </a:r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93688" y="2247331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3</a:t>
                </a:r>
                <a:endParaRPr lang="en-US" sz="160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117835" y="1690687"/>
                <a:ext cx="5509819" cy="5360561"/>
              </a:xfrm>
              <a:prstGeom prst="ellipse">
                <a:avLst/>
              </a:prstGeom>
              <a:noFill/>
              <a:ln w="19050">
                <a:solidFill>
                  <a:srgbClr val="7786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570396" y="1308414"/>
                <a:ext cx="6403943" cy="60848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625676" y="315585"/>
              <a:ext cx="146562" cy="1424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070" y="173213"/>
            <a:ext cx="10515600" cy="13255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Emisia</a:t>
            </a:r>
            <a:r>
              <a:rPr lang="en-US" dirty="0" smtClean="0"/>
              <a:t> -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vznik</a:t>
            </a:r>
            <a:r>
              <a:rPr lang="sk-SK" dirty="0" smtClean="0"/>
              <a:t>á svetlo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919" y="3771803"/>
                <a:ext cx="6981584" cy="4351338"/>
              </a:xfrm>
            </p:spPr>
            <p:txBody>
              <a:bodyPr/>
              <a:lstStyle/>
              <a:p>
                <a:r>
                  <a:rPr lang="en-US" dirty="0" smtClean="0"/>
                  <a:t>Elektr</a:t>
                </a:r>
                <a:r>
                  <a:rPr lang="sk-SK" dirty="0" smtClean="0"/>
                  <a:t>ón je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teplom</a:t>
                </a:r>
                <a:r>
                  <a:rPr lang="en-US" dirty="0" smtClean="0"/>
                  <a:t>)</a:t>
                </a:r>
                <a:r>
                  <a:rPr lang="sk-SK" dirty="0" smtClean="0"/>
                  <a:t> excitovaný na vyššiu energetickú hladinu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𝑒𝑥𝑐𝑖𝑡𝑜𝑣𝑎𝑛𝑦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𝑧𝑎𝑘𝑙𝑎𝑑𝑛𝑦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919" y="3771803"/>
                <a:ext cx="6981584" cy="4351338"/>
              </a:xfrm>
              <a:blipFill>
                <a:blip r:embed="rId3"/>
                <a:stretch>
                  <a:fillRect l="-157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798981" y="2066655"/>
            <a:ext cx="5494327" cy="4791345"/>
            <a:chOff x="6789582" y="1825625"/>
            <a:chExt cx="5494327" cy="47913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9582" y="1825625"/>
              <a:ext cx="5113893" cy="442201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211505" y="6247638"/>
              <a:ext cx="5072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/>
                <a:t>https://www.researchgate.net/figure/The-origins-of-three-of-the-major-sodium-emission-spectral-lines-the-line-at-590-nm-is_fig1_334453073</a:t>
              </a:r>
              <a:endParaRPr lang="en-US" sz="9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1614487" y="300038"/>
            <a:ext cx="167275" cy="172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648385" y="1596134"/>
            <a:ext cx="38663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</a:t>
            </a:r>
            <a:r>
              <a:rPr lang="sk-SK" dirty="0" smtClean="0"/>
              <a:t>nergia elektr. v atóme je </a:t>
            </a:r>
            <a:r>
              <a:rPr lang="sk-SK" b="1" dirty="0" smtClean="0"/>
              <a:t>kvantovaná</a:t>
            </a:r>
          </a:p>
          <a:p>
            <a:pPr marL="0" indent="0">
              <a:buNone/>
            </a:pPr>
            <a:r>
              <a:rPr lang="sk-SK" b="1" dirty="0" smtClean="0"/>
              <a:t>= </a:t>
            </a:r>
            <a:r>
              <a:rPr lang="en-US" b="1" dirty="0" err="1" smtClean="0"/>
              <a:t>diskr</a:t>
            </a:r>
            <a:r>
              <a:rPr lang="sk-SK" b="1" dirty="0" smtClean="0"/>
              <a:t>étne energetické stavy </a:t>
            </a:r>
            <a:r>
              <a:rPr lang="sk-SK" dirty="0" smtClean="0"/>
              <a:t>(„poschodia“)</a:t>
            </a:r>
          </a:p>
        </p:txBody>
      </p:sp>
    </p:spTree>
    <p:extLst>
      <p:ext uri="{BB962C8B-B14F-4D97-AF65-F5344CB8AC3E}">
        <p14:creationId xmlns:p14="http://schemas.microsoft.com/office/powerpoint/2010/main" val="8042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6.93889E-18 L -0.00013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798981" y="2066655"/>
            <a:ext cx="5494327" cy="4791345"/>
            <a:chOff x="6789582" y="1825625"/>
            <a:chExt cx="5494327" cy="479134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9582" y="1825625"/>
              <a:ext cx="5113893" cy="442201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211505" y="6247638"/>
              <a:ext cx="50724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smtClean="0"/>
                <a:t>https://www.researchgate.net/figure/The-origins-of-three-of-the-major-sodium-emission-spectral-lines-the-line-at-590-nm-is_fig1_334453073</a:t>
              </a:r>
              <a:endParaRPr lang="en-US" sz="9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251016" y="-85214"/>
            <a:ext cx="3899403" cy="3705108"/>
            <a:chOff x="-251016" y="-85214"/>
            <a:chExt cx="3899403" cy="3705108"/>
          </a:xfrm>
        </p:grpSpPr>
        <p:grpSp>
          <p:nvGrpSpPr>
            <p:cNvPr id="19" name="Group 18"/>
            <p:cNvGrpSpPr/>
            <p:nvPr/>
          </p:nvGrpSpPr>
          <p:grpSpPr>
            <a:xfrm>
              <a:off x="-251016" y="-85214"/>
              <a:ext cx="3899403" cy="3705108"/>
              <a:chOff x="-570396" y="1308414"/>
              <a:chExt cx="6403943" cy="608485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-158155" y="1732826"/>
                <a:ext cx="5550137" cy="531842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60355" y="2524722"/>
                <a:ext cx="3742442" cy="365224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259976" y="2975637"/>
                <a:ext cx="2743200" cy="281894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8832" y="1624700"/>
                <a:ext cx="5520816" cy="552081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060547" y="3345493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1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82525" y="2724313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2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93688" y="2247331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3</a:t>
                </a:r>
                <a:endParaRPr lang="en-US" sz="16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117835" y="1690687"/>
                <a:ext cx="5509819" cy="5360561"/>
              </a:xfrm>
              <a:prstGeom prst="ellipse">
                <a:avLst/>
              </a:prstGeom>
              <a:noFill/>
              <a:ln w="19050">
                <a:solidFill>
                  <a:srgbClr val="7786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-570396" y="1308414"/>
                <a:ext cx="6403943" cy="60848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625676" y="315585"/>
              <a:ext cx="146562" cy="1424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070" y="173213"/>
            <a:ext cx="10515600" cy="13255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Emisia</a:t>
            </a:r>
            <a:r>
              <a:rPr lang="en-US" dirty="0" smtClean="0"/>
              <a:t> -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vznik</a:t>
            </a:r>
            <a:r>
              <a:rPr lang="sk-SK" dirty="0" smtClean="0"/>
              <a:t>á svetlo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919" y="3771803"/>
                <a:ext cx="6981584" cy="4351338"/>
              </a:xfrm>
            </p:spPr>
            <p:txBody>
              <a:bodyPr/>
              <a:lstStyle/>
              <a:p>
                <a:r>
                  <a:rPr lang="en-US" dirty="0" smtClean="0"/>
                  <a:t>Elektr</a:t>
                </a:r>
                <a:r>
                  <a:rPr lang="sk-SK" dirty="0" smtClean="0"/>
                  <a:t>ón je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teplom</a:t>
                </a:r>
                <a:r>
                  <a:rPr lang="en-US" dirty="0" smtClean="0"/>
                  <a:t>)</a:t>
                </a:r>
                <a:r>
                  <a:rPr lang="sk-SK" dirty="0" smtClean="0"/>
                  <a:t> excitovaný na vyššiu energetickú hladinu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𝑒𝑥𝑐𝑖𝑡𝑜𝑣𝑎𝑛𝑦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𝑧𝑎𝑘𝑙𝑎𝑑𝑛𝑦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 smtClean="0"/>
                  <a:t>Ke</a:t>
                </a:r>
                <a:r>
                  <a:rPr lang="sk-SK" dirty="0" smtClean="0"/>
                  <a:t>ď sa</a:t>
                </a:r>
                <a:r>
                  <a:rPr lang="en-US" dirty="0"/>
                  <a:t> </a:t>
                </a:r>
                <a:r>
                  <a:rPr lang="sk-SK" dirty="0" smtClean="0"/>
                  <a:t>eletrón vráti do základného stavu, </a:t>
                </a:r>
                <a:r>
                  <a:rPr lang="sk-SK" b="1" dirty="0" smtClean="0"/>
                  <a:t>emituje energiu vo forme fotónu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sk-SK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919" y="3771803"/>
                <a:ext cx="6981584" cy="4351338"/>
              </a:xfrm>
              <a:blipFill>
                <a:blip r:embed="rId4"/>
                <a:stretch>
                  <a:fillRect l="-157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615047" y="57009"/>
            <a:ext cx="167275" cy="172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144474">
            <a:off x="1884492" y="259644"/>
            <a:ext cx="609494" cy="228688"/>
          </a:xfrm>
          <a:custGeom>
            <a:avLst/>
            <a:gdLst>
              <a:gd name="connsiteX0" fmla="*/ 0 w 809625"/>
              <a:gd name="connsiteY0" fmla="*/ 219091 h 447703"/>
              <a:gd name="connsiteX1" fmla="*/ 209550 w 809625"/>
              <a:gd name="connsiteY1" fmla="*/ 16 h 447703"/>
              <a:gd name="connsiteX2" fmla="*/ 361950 w 809625"/>
              <a:gd name="connsiteY2" fmla="*/ 228616 h 447703"/>
              <a:gd name="connsiteX3" fmla="*/ 504825 w 809625"/>
              <a:gd name="connsiteY3" fmla="*/ 447691 h 447703"/>
              <a:gd name="connsiteX4" fmla="*/ 638175 w 809625"/>
              <a:gd name="connsiteY4" fmla="*/ 219091 h 447703"/>
              <a:gd name="connsiteX5" fmla="*/ 809625 w 809625"/>
              <a:gd name="connsiteY5" fmla="*/ 209566 h 447703"/>
              <a:gd name="connsiteX0" fmla="*/ 0 w 1273994"/>
              <a:gd name="connsiteY0" fmla="*/ 219091 h 447703"/>
              <a:gd name="connsiteX1" fmla="*/ 209550 w 1273994"/>
              <a:gd name="connsiteY1" fmla="*/ 16 h 447703"/>
              <a:gd name="connsiteX2" fmla="*/ 361950 w 1273994"/>
              <a:gd name="connsiteY2" fmla="*/ 228616 h 447703"/>
              <a:gd name="connsiteX3" fmla="*/ 504825 w 1273994"/>
              <a:gd name="connsiteY3" fmla="*/ 447691 h 447703"/>
              <a:gd name="connsiteX4" fmla="*/ 638175 w 1273994"/>
              <a:gd name="connsiteY4" fmla="*/ 219091 h 447703"/>
              <a:gd name="connsiteX5" fmla="*/ 1273994 w 1273994"/>
              <a:gd name="connsiteY5" fmla="*/ 252817 h 447703"/>
              <a:gd name="connsiteX0" fmla="*/ 0 w 1067608"/>
              <a:gd name="connsiteY0" fmla="*/ 219091 h 447703"/>
              <a:gd name="connsiteX1" fmla="*/ 209550 w 1067608"/>
              <a:gd name="connsiteY1" fmla="*/ 16 h 447703"/>
              <a:gd name="connsiteX2" fmla="*/ 361950 w 1067608"/>
              <a:gd name="connsiteY2" fmla="*/ 228616 h 447703"/>
              <a:gd name="connsiteX3" fmla="*/ 504825 w 1067608"/>
              <a:gd name="connsiteY3" fmla="*/ 447691 h 447703"/>
              <a:gd name="connsiteX4" fmla="*/ 638175 w 1067608"/>
              <a:gd name="connsiteY4" fmla="*/ 219091 h 447703"/>
              <a:gd name="connsiteX5" fmla="*/ 1067608 w 1067608"/>
              <a:gd name="connsiteY5" fmla="*/ 209566 h 4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08" h="447703">
                <a:moveTo>
                  <a:pt x="0" y="219091"/>
                </a:moveTo>
                <a:cubicBezTo>
                  <a:pt x="74612" y="108760"/>
                  <a:pt x="149225" y="-1571"/>
                  <a:pt x="209550" y="16"/>
                </a:cubicBezTo>
                <a:cubicBezTo>
                  <a:pt x="269875" y="1603"/>
                  <a:pt x="312738" y="154004"/>
                  <a:pt x="361950" y="228616"/>
                </a:cubicBezTo>
                <a:cubicBezTo>
                  <a:pt x="411162" y="303228"/>
                  <a:pt x="458788" y="449278"/>
                  <a:pt x="504825" y="447691"/>
                </a:cubicBezTo>
                <a:cubicBezTo>
                  <a:pt x="550862" y="446104"/>
                  <a:pt x="544378" y="258779"/>
                  <a:pt x="638175" y="219091"/>
                </a:cubicBezTo>
                <a:cubicBezTo>
                  <a:pt x="731972" y="179403"/>
                  <a:pt x="1007283" y="194485"/>
                  <a:pt x="1067608" y="209566"/>
                </a:cubicBezTo>
              </a:path>
            </a:pathLst>
          </a:cu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29364" y="-31634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3p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1484" y="240087"/>
            <a:ext cx="36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3s</a:t>
            </a:r>
            <a:endParaRPr lang="en-US" sz="16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48385" y="1596134"/>
            <a:ext cx="38663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</a:t>
            </a:r>
            <a:r>
              <a:rPr lang="sk-SK" dirty="0" smtClean="0"/>
              <a:t>nergia elektr. v atóme je </a:t>
            </a:r>
            <a:r>
              <a:rPr lang="sk-SK" b="1" dirty="0" smtClean="0"/>
              <a:t>kvantovaná</a:t>
            </a:r>
          </a:p>
          <a:p>
            <a:pPr marL="0" indent="0">
              <a:buNone/>
            </a:pPr>
            <a:r>
              <a:rPr lang="sk-SK" b="1" dirty="0" smtClean="0"/>
              <a:t>= </a:t>
            </a:r>
            <a:r>
              <a:rPr lang="en-US" b="1" dirty="0" err="1" smtClean="0"/>
              <a:t>diskr</a:t>
            </a:r>
            <a:r>
              <a:rPr lang="sk-SK" b="1" dirty="0" smtClean="0"/>
              <a:t>étne energetické stavy </a:t>
            </a:r>
            <a:r>
              <a:rPr lang="sk-SK" dirty="0" smtClean="0"/>
              <a:t>(„poschodia“)</a:t>
            </a:r>
          </a:p>
        </p:txBody>
      </p:sp>
    </p:spTree>
    <p:extLst>
      <p:ext uri="{BB962C8B-B14F-4D97-AF65-F5344CB8AC3E}">
        <p14:creationId xmlns:p14="http://schemas.microsoft.com/office/powerpoint/2010/main" val="15254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00013 0.0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457" y="386374"/>
            <a:ext cx="10515600" cy="1325563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Absorpcia</a:t>
            </a:r>
            <a:r>
              <a:rPr lang="en-US" dirty="0" smtClean="0"/>
              <a:t> – pre</a:t>
            </a:r>
            <a:r>
              <a:rPr lang="sk-SK" dirty="0" smtClean="0"/>
              <a:t>čo </a:t>
            </a:r>
            <a:r>
              <a:rPr lang="en-US" dirty="0" err="1" smtClean="0"/>
              <a:t>plame</a:t>
            </a:r>
            <a:r>
              <a:rPr lang="sk-SK" dirty="0"/>
              <a:t>ň</a:t>
            </a:r>
            <a:r>
              <a:rPr lang="sk-SK" dirty="0" smtClean="0"/>
              <a:t> tieni?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251" y="1870781"/>
            <a:ext cx="7837482" cy="1749113"/>
          </a:xfrm>
        </p:spPr>
        <p:txBody>
          <a:bodyPr/>
          <a:lstStyle/>
          <a:p>
            <a:r>
              <a:rPr lang="en-US" dirty="0" err="1" smtClean="0"/>
              <a:t>Pla</a:t>
            </a:r>
            <a:r>
              <a:rPr lang="sk-SK" dirty="0" smtClean="0"/>
              <a:t>meň tiež obsahuje sodík </a:t>
            </a:r>
            <a:r>
              <a:rPr lang="en-US" dirty="0" smtClean="0"/>
              <a:t>(so</a:t>
            </a:r>
            <a:r>
              <a:rPr lang="sk-SK" dirty="0" smtClean="0"/>
              <a:t>ľ = NaCl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3s e</a:t>
            </a:r>
            <a:r>
              <a:rPr lang="en-US" dirty="0" err="1" smtClean="0"/>
              <a:t>lektr</a:t>
            </a:r>
            <a:r>
              <a:rPr lang="sk-SK" dirty="0" smtClean="0"/>
              <a:t>ón pohltí vylúčený žltý fotón a vyskočí na hladinu 3p </a:t>
            </a:r>
            <a:r>
              <a:rPr lang="en-US" dirty="0" smtClean="0"/>
              <a:t>-&gt; tie</a:t>
            </a:r>
            <a:r>
              <a:rPr lang="sk-SK" dirty="0" smtClean="0"/>
              <a:t>ň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51016" y="-85214"/>
            <a:ext cx="3899403" cy="3705108"/>
            <a:chOff x="-251016" y="-85214"/>
            <a:chExt cx="3899403" cy="3705108"/>
          </a:xfrm>
        </p:grpSpPr>
        <p:grpSp>
          <p:nvGrpSpPr>
            <p:cNvPr id="5" name="Group 4"/>
            <p:cNvGrpSpPr/>
            <p:nvPr/>
          </p:nvGrpSpPr>
          <p:grpSpPr>
            <a:xfrm>
              <a:off x="-251016" y="-85214"/>
              <a:ext cx="3899403" cy="3705108"/>
              <a:chOff x="-570396" y="1308414"/>
              <a:chExt cx="6403943" cy="608485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-158155" y="1732826"/>
                <a:ext cx="5550137" cy="531842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60355" y="2524722"/>
                <a:ext cx="3742442" cy="365224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59976" y="2975637"/>
                <a:ext cx="2743200" cy="281894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8832" y="1624700"/>
                <a:ext cx="5520816" cy="5520816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60547" y="3345493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1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82525" y="2724313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2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93688" y="2247331"/>
                <a:ext cx="971954" cy="55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</a:t>
                </a:r>
                <a:r>
                  <a:rPr lang="en-US" sz="1600" dirty="0" smtClean="0"/>
                  <a:t> = 3</a:t>
                </a:r>
                <a:endParaRPr lang="en-US" sz="16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-117835" y="1690687"/>
                <a:ext cx="5509819" cy="5360561"/>
              </a:xfrm>
              <a:prstGeom prst="ellipse">
                <a:avLst/>
              </a:prstGeom>
              <a:noFill/>
              <a:ln w="19050">
                <a:solidFill>
                  <a:srgbClr val="7786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570396" y="1308414"/>
                <a:ext cx="6403943" cy="60848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625676" y="315585"/>
              <a:ext cx="146562" cy="1424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1614487" y="300038"/>
            <a:ext cx="167275" cy="1726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1132700">
            <a:off x="915618" y="343673"/>
            <a:ext cx="609494" cy="228688"/>
          </a:xfrm>
          <a:custGeom>
            <a:avLst/>
            <a:gdLst>
              <a:gd name="connsiteX0" fmla="*/ 0 w 809625"/>
              <a:gd name="connsiteY0" fmla="*/ 219091 h 447703"/>
              <a:gd name="connsiteX1" fmla="*/ 209550 w 809625"/>
              <a:gd name="connsiteY1" fmla="*/ 16 h 447703"/>
              <a:gd name="connsiteX2" fmla="*/ 361950 w 809625"/>
              <a:gd name="connsiteY2" fmla="*/ 228616 h 447703"/>
              <a:gd name="connsiteX3" fmla="*/ 504825 w 809625"/>
              <a:gd name="connsiteY3" fmla="*/ 447691 h 447703"/>
              <a:gd name="connsiteX4" fmla="*/ 638175 w 809625"/>
              <a:gd name="connsiteY4" fmla="*/ 219091 h 447703"/>
              <a:gd name="connsiteX5" fmla="*/ 809625 w 809625"/>
              <a:gd name="connsiteY5" fmla="*/ 209566 h 447703"/>
              <a:gd name="connsiteX0" fmla="*/ 0 w 1273994"/>
              <a:gd name="connsiteY0" fmla="*/ 219091 h 447703"/>
              <a:gd name="connsiteX1" fmla="*/ 209550 w 1273994"/>
              <a:gd name="connsiteY1" fmla="*/ 16 h 447703"/>
              <a:gd name="connsiteX2" fmla="*/ 361950 w 1273994"/>
              <a:gd name="connsiteY2" fmla="*/ 228616 h 447703"/>
              <a:gd name="connsiteX3" fmla="*/ 504825 w 1273994"/>
              <a:gd name="connsiteY3" fmla="*/ 447691 h 447703"/>
              <a:gd name="connsiteX4" fmla="*/ 638175 w 1273994"/>
              <a:gd name="connsiteY4" fmla="*/ 219091 h 447703"/>
              <a:gd name="connsiteX5" fmla="*/ 1273994 w 1273994"/>
              <a:gd name="connsiteY5" fmla="*/ 252817 h 447703"/>
              <a:gd name="connsiteX0" fmla="*/ 0 w 1067608"/>
              <a:gd name="connsiteY0" fmla="*/ 219091 h 447703"/>
              <a:gd name="connsiteX1" fmla="*/ 209550 w 1067608"/>
              <a:gd name="connsiteY1" fmla="*/ 16 h 447703"/>
              <a:gd name="connsiteX2" fmla="*/ 361950 w 1067608"/>
              <a:gd name="connsiteY2" fmla="*/ 228616 h 447703"/>
              <a:gd name="connsiteX3" fmla="*/ 504825 w 1067608"/>
              <a:gd name="connsiteY3" fmla="*/ 447691 h 447703"/>
              <a:gd name="connsiteX4" fmla="*/ 638175 w 1067608"/>
              <a:gd name="connsiteY4" fmla="*/ 219091 h 447703"/>
              <a:gd name="connsiteX5" fmla="*/ 1067608 w 1067608"/>
              <a:gd name="connsiteY5" fmla="*/ 209566 h 4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08" h="447703">
                <a:moveTo>
                  <a:pt x="0" y="219091"/>
                </a:moveTo>
                <a:cubicBezTo>
                  <a:pt x="74612" y="108760"/>
                  <a:pt x="149225" y="-1571"/>
                  <a:pt x="209550" y="16"/>
                </a:cubicBezTo>
                <a:cubicBezTo>
                  <a:pt x="269875" y="1603"/>
                  <a:pt x="312738" y="154004"/>
                  <a:pt x="361950" y="228616"/>
                </a:cubicBezTo>
                <a:cubicBezTo>
                  <a:pt x="411162" y="303228"/>
                  <a:pt x="458788" y="449278"/>
                  <a:pt x="504825" y="447691"/>
                </a:cubicBezTo>
                <a:cubicBezTo>
                  <a:pt x="550862" y="446104"/>
                  <a:pt x="544378" y="258779"/>
                  <a:pt x="638175" y="219091"/>
                </a:cubicBezTo>
                <a:cubicBezTo>
                  <a:pt x="731972" y="179403"/>
                  <a:pt x="1007283" y="194485"/>
                  <a:pt x="1067608" y="209566"/>
                </a:cubicBezTo>
              </a:path>
            </a:pathLst>
          </a:cu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316" y="3724810"/>
            <a:ext cx="6054894" cy="31802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96315" y="3701407"/>
            <a:ext cx="5388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https://youtu.be/OzkcB1lkgGU?si=v-f5lOFmT__4pmwe&amp;t=232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8127" y="4039961"/>
            <a:ext cx="673100" cy="23501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613229" y="3798276"/>
            <a:ext cx="5980460" cy="259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Jedna vlnová dĺžka chýba v spektre svetla z lampy ktoré prechádza plameňom</a:t>
            </a:r>
          </a:p>
          <a:p>
            <a:r>
              <a:rPr lang="sk-SK" dirty="0" smtClean="0"/>
              <a:t>Väčšina svetla z lampy je na tejto vlnovej dĺžke, preto pozorujeme zoslabenie intenzity </a:t>
            </a:r>
            <a:r>
              <a:rPr lang="en-US" dirty="0" smtClean="0"/>
              <a:t>(</a:t>
            </a:r>
            <a:r>
              <a:rPr lang="en-US" dirty="0" err="1" smtClean="0"/>
              <a:t>ti</a:t>
            </a:r>
            <a:r>
              <a:rPr lang="sk-SK" dirty="0" smtClean="0"/>
              <a:t>eň)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6.93889E-18 L -0.00013 -0.03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168" r="24481"/>
          <a:stretch/>
        </p:blipFill>
        <p:spPr>
          <a:xfrm>
            <a:off x="1272619" y="583798"/>
            <a:ext cx="4901938" cy="599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779" r="30496"/>
          <a:stretch/>
        </p:blipFill>
        <p:spPr>
          <a:xfrm>
            <a:off x="6843859" y="612377"/>
            <a:ext cx="4100661" cy="5963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655" y="60578"/>
            <a:ext cx="3583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BEZ magnetického poľa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02256" y="36047"/>
            <a:ext cx="342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S magnetickým poľom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15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1050</Words>
  <Application>Microsoft Office PowerPoint</Application>
  <PresentationFormat>Widescreen</PresentationFormat>
  <Paragraphs>259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17 Kvantový stmievač</vt:lpstr>
      <vt:lpstr>PowerPoint Presentation</vt:lpstr>
      <vt:lpstr>PowerPoint Presentation</vt:lpstr>
      <vt:lpstr>PowerPoint Presentation</vt:lpstr>
      <vt:lpstr>1. Sodíková lampa</vt:lpstr>
      <vt:lpstr>1. Emisia - ako vzniká svetlo?</vt:lpstr>
      <vt:lpstr>1. Emisia - ako vzniká svetlo?</vt:lpstr>
      <vt:lpstr>2. Absorpcia – prečo plameň tieni?</vt:lpstr>
      <vt:lpstr>PowerPoint Presentation</vt:lpstr>
      <vt:lpstr>Odbočka: kvantové čísla</vt:lpstr>
      <vt:lpstr>Odbočka: magnetický moment elektrónu</vt:lpstr>
      <vt:lpstr>3. Čo sa deje v magnetickom poli? Zeemanov jav</vt:lpstr>
      <vt:lpstr>3. Čo sa deje v magnetickom poli? Zeemanov jav</vt:lpstr>
      <vt:lpstr>3. Čo sa deje v magnetickom poli? Zeemanov jav</vt:lpstr>
      <vt:lpstr>1* Sodíkoý dublet/ D-lines</vt:lpstr>
      <vt:lpstr>1* Sodíkoý dublet/ D-lines</vt:lpstr>
      <vt:lpstr>3* Zeemanov jav so spinom</vt:lpstr>
      <vt:lpstr>3* Zeemanov jav so spinom</vt:lpstr>
      <vt:lpstr>3* Zeemanov jav so spinom</vt:lpstr>
      <vt:lpstr>Take home message:  prečo plameň prestane tieniť v magnetickom poli?</vt:lpstr>
      <vt:lpstr>Čo robiť?</vt:lpstr>
      <vt:lpstr>Praktické rady</vt:lpstr>
      <vt:lpstr>Zdroje</vt:lpstr>
      <vt:lpstr>Príjemnú zábavu :)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Quantum light dimer</dc:title>
  <dc:creator>Natalia RUZICKOVA</dc:creator>
  <cp:lastModifiedBy>Natalia RUZICKOVA</cp:lastModifiedBy>
  <cp:revision>73</cp:revision>
  <dcterms:created xsi:type="dcterms:W3CDTF">2023-10-28T16:05:24Z</dcterms:created>
  <dcterms:modified xsi:type="dcterms:W3CDTF">2023-11-02T10:04:08Z</dcterms:modified>
</cp:coreProperties>
</file>